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 id="2147483649" r:id="rId2"/>
    <p:sldMasterId id="2147483650" r:id="rId3"/>
    <p:sldMasterId id="2147483651" r:id="rId4"/>
    <p:sldMasterId id="2147483652" r:id="rId5"/>
    <p:sldMasterId id="2147483653" r:id="rId6"/>
  </p:sldMasterIdLst>
  <p:notesMasterIdLst>
    <p:notesMasterId r:id="rId37"/>
  </p:notesMasterIdLst>
  <p:handoutMasterIdLst>
    <p:handoutMasterId r:id="rId38"/>
  </p:handoutMasterIdLst>
  <p:sldIdLst>
    <p:sldId id="256" r:id="rId7"/>
    <p:sldId id="257" r:id="rId8"/>
    <p:sldId id="286" r:id="rId9"/>
    <p:sldId id="259" r:id="rId10"/>
    <p:sldId id="260" r:id="rId11"/>
    <p:sldId id="261" r:id="rId12"/>
    <p:sldId id="262" r:id="rId13"/>
    <p:sldId id="263" r:id="rId14"/>
    <p:sldId id="264" r:id="rId15"/>
    <p:sldId id="265" r:id="rId16"/>
    <p:sldId id="266" r:id="rId17"/>
    <p:sldId id="267" r:id="rId18"/>
    <p:sldId id="268" r:id="rId19"/>
    <p:sldId id="287" r:id="rId20"/>
    <p:sldId id="270" r:id="rId21"/>
    <p:sldId id="271" r:id="rId22"/>
    <p:sldId id="272" r:id="rId23"/>
    <p:sldId id="273" r:id="rId24"/>
    <p:sldId id="274" r:id="rId25"/>
    <p:sldId id="275" r:id="rId26"/>
    <p:sldId id="276" r:id="rId27"/>
    <p:sldId id="277" r:id="rId28"/>
    <p:sldId id="278" r:id="rId29"/>
    <p:sldId id="279" r:id="rId30"/>
    <p:sldId id="289" r:id="rId31"/>
    <p:sldId id="281" r:id="rId32"/>
    <p:sldId id="288" r:id="rId33"/>
    <p:sldId id="283" r:id="rId34"/>
    <p:sldId id="284" r:id="rId35"/>
    <p:sldId id="285" r:id="rId36"/>
  </p:sldIdLst>
  <p:sldSz cx="9144000" cy="6858000" type="screen4x3"/>
  <p:notesSz cx="7010400" cy="9296400"/>
  <p:defaultTextStyle>
    <a:defPPr>
      <a:defRPr lang="en-US"/>
    </a:defPPr>
    <a:lvl1pPr algn="l" rtl="0" fontAlgn="base">
      <a:spcBef>
        <a:spcPct val="0"/>
      </a:spcBef>
      <a:spcAft>
        <a:spcPct val="0"/>
      </a:spcAft>
      <a:defRPr sz="4400" kern="1200" baseline="-25000">
        <a:solidFill>
          <a:srgbClr val="775F55"/>
        </a:solidFill>
        <a:latin typeface="Tw Cen MT" pitchFamily="34" charset="0"/>
        <a:ea typeface="+mn-ea"/>
        <a:cs typeface="+mn-cs"/>
        <a:sym typeface="Tw Cen MT" pitchFamily="34" charset="0"/>
      </a:defRPr>
    </a:lvl1pPr>
    <a:lvl2pPr marL="457200" algn="l" rtl="0" fontAlgn="base">
      <a:spcBef>
        <a:spcPct val="0"/>
      </a:spcBef>
      <a:spcAft>
        <a:spcPct val="0"/>
      </a:spcAft>
      <a:defRPr sz="4400" kern="1200" baseline="-25000">
        <a:solidFill>
          <a:srgbClr val="775F55"/>
        </a:solidFill>
        <a:latin typeface="Tw Cen MT" pitchFamily="34" charset="0"/>
        <a:ea typeface="+mn-ea"/>
        <a:cs typeface="+mn-cs"/>
        <a:sym typeface="Tw Cen MT" pitchFamily="34" charset="0"/>
      </a:defRPr>
    </a:lvl2pPr>
    <a:lvl3pPr marL="914400" algn="l" rtl="0" fontAlgn="base">
      <a:spcBef>
        <a:spcPct val="0"/>
      </a:spcBef>
      <a:spcAft>
        <a:spcPct val="0"/>
      </a:spcAft>
      <a:defRPr sz="4400" kern="1200" baseline="-25000">
        <a:solidFill>
          <a:srgbClr val="775F55"/>
        </a:solidFill>
        <a:latin typeface="Tw Cen MT" pitchFamily="34" charset="0"/>
        <a:ea typeface="+mn-ea"/>
        <a:cs typeface="+mn-cs"/>
        <a:sym typeface="Tw Cen MT" pitchFamily="34" charset="0"/>
      </a:defRPr>
    </a:lvl3pPr>
    <a:lvl4pPr marL="1371600" algn="l" rtl="0" fontAlgn="base">
      <a:spcBef>
        <a:spcPct val="0"/>
      </a:spcBef>
      <a:spcAft>
        <a:spcPct val="0"/>
      </a:spcAft>
      <a:defRPr sz="4400" kern="1200" baseline="-25000">
        <a:solidFill>
          <a:srgbClr val="775F55"/>
        </a:solidFill>
        <a:latin typeface="Tw Cen MT" pitchFamily="34" charset="0"/>
        <a:ea typeface="+mn-ea"/>
        <a:cs typeface="+mn-cs"/>
        <a:sym typeface="Tw Cen MT" pitchFamily="34" charset="0"/>
      </a:defRPr>
    </a:lvl4pPr>
    <a:lvl5pPr marL="1828800" algn="l" rtl="0" fontAlgn="base">
      <a:spcBef>
        <a:spcPct val="0"/>
      </a:spcBef>
      <a:spcAft>
        <a:spcPct val="0"/>
      </a:spcAft>
      <a:defRPr sz="4400" kern="1200" baseline="-25000">
        <a:solidFill>
          <a:srgbClr val="775F55"/>
        </a:solidFill>
        <a:latin typeface="Tw Cen MT" pitchFamily="34" charset="0"/>
        <a:ea typeface="+mn-ea"/>
        <a:cs typeface="+mn-cs"/>
        <a:sym typeface="Tw Cen MT" pitchFamily="34" charset="0"/>
      </a:defRPr>
    </a:lvl5pPr>
    <a:lvl6pPr marL="2286000" algn="l" defTabSz="914400" rtl="0" eaLnBrk="1" latinLnBrk="0" hangingPunct="1">
      <a:defRPr sz="4400" kern="1200" baseline="-25000">
        <a:solidFill>
          <a:srgbClr val="775F55"/>
        </a:solidFill>
        <a:latin typeface="Tw Cen MT" pitchFamily="34" charset="0"/>
        <a:ea typeface="+mn-ea"/>
        <a:cs typeface="+mn-cs"/>
        <a:sym typeface="Tw Cen MT" pitchFamily="34" charset="0"/>
      </a:defRPr>
    </a:lvl6pPr>
    <a:lvl7pPr marL="2743200" algn="l" defTabSz="914400" rtl="0" eaLnBrk="1" latinLnBrk="0" hangingPunct="1">
      <a:defRPr sz="4400" kern="1200" baseline="-25000">
        <a:solidFill>
          <a:srgbClr val="775F55"/>
        </a:solidFill>
        <a:latin typeface="Tw Cen MT" pitchFamily="34" charset="0"/>
        <a:ea typeface="+mn-ea"/>
        <a:cs typeface="+mn-cs"/>
        <a:sym typeface="Tw Cen MT" pitchFamily="34" charset="0"/>
      </a:defRPr>
    </a:lvl7pPr>
    <a:lvl8pPr marL="3200400" algn="l" defTabSz="914400" rtl="0" eaLnBrk="1" latinLnBrk="0" hangingPunct="1">
      <a:defRPr sz="4400" kern="1200" baseline="-25000">
        <a:solidFill>
          <a:srgbClr val="775F55"/>
        </a:solidFill>
        <a:latin typeface="Tw Cen MT" pitchFamily="34" charset="0"/>
        <a:ea typeface="+mn-ea"/>
        <a:cs typeface="+mn-cs"/>
        <a:sym typeface="Tw Cen MT" pitchFamily="34" charset="0"/>
      </a:defRPr>
    </a:lvl8pPr>
    <a:lvl9pPr marL="3657600" algn="l" defTabSz="914400" rtl="0" eaLnBrk="1" latinLnBrk="0" hangingPunct="1">
      <a:defRPr sz="4400" kern="1200" baseline="-25000">
        <a:solidFill>
          <a:srgbClr val="775F55"/>
        </a:solidFill>
        <a:latin typeface="Tw Cen MT" pitchFamily="34" charset="0"/>
        <a:ea typeface="+mn-ea"/>
        <a:cs typeface="+mn-cs"/>
        <a:sym typeface="Tw Cen MT"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82249" autoAdjust="0"/>
  </p:normalViewPr>
  <p:slideViewPr>
    <p:cSldViewPr>
      <p:cViewPr varScale="1">
        <p:scale>
          <a:sx n="64" d="100"/>
          <a:sy n="64" d="100"/>
        </p:scale>
        <p:origin x="-15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hangingPunct="0">
              <a:defRPr sz="1200">
                <a:latin typeface="Tw Cen MT" charset="0"/>
                <a:ea typeface="Tw Cen MT" charset="0"/>
                <a:cs typeface="Tw Cen MT" charset="0"/>
                <a:sym typeface="Tw Cen MT" charset="0"/>
              </a:defRPr>
            </a:lvl1pPr>
          </a:lstStyle>
          <a:p>
            <a:pPr>
              <a:defRPr/>
            </a:pPr>
            <a:endParaRPr lang="en-GB"/>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hangingPunct="0">
              <a:defRPr sz="1200">
                <a:latin typeface="Tw Cen MT" charset="0"/>
                <a:ea typeface="Tw Cen MT" charset="0"/>
                <a:cs typeface="Tw Cen MT" charset="0"/>
                <a:sym typeface="Tw Cen MT" charset="0"/>
              </a:defRPr>
            </a:lvl1pPr>
          </a:lstStyle>
          <a:p>
            <a:pPr>
              <a:defRPr/>
            </a:pPr>
            <a:fld id="{0CC5DA96-2509-4A2E-B05D-F22F7CEAF7B3}" type="datetimeFigureOut">
              <a:rPr lang="en-GB"/>
              <a:pPr>
                <a:defRPr/>
              </a:pPr>
              <a:t>09/03/2014</a:t>
            </a:fld>
            <a:endParaRPr lang="en-GB"/>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hangingPunct="0">
              <a:defRPr sz="1200">
                <a:latin typeface="Tw Cen MT" charset="0"/>
                <a:ea typeface="Tw Cen MT" charset="0"/>
                <a:cs typeface="Tw Cen MT" charset="0"/>
                <a:sym typeface="Tw Cen MT" charset="0"/>
              </a:defRPr>
            </a:lvl1pPr>
          </a:lstStyle>
          <a:p>
            <a:pPr>
              <a:defRPr/>
            </a:pPr>
            <a:endParaRPr lang="en-GB"/>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hangingPunct="0">
              <a:defRPr sz="1200">
                <a:latin typeface="Tw Cen MT" charset="0"/>
                <a:ea typeface="Tw Cen MT" charset="0"/>
                <a:cs typeface="Tw Cen MT" charset="0"/>
                <a:sym typeface="Tw Cen MT" charset="0"/>
              </a:defRPr>
            </a:lvl1pPr>
          </a:lstStyle>
          <a:p>
            <a:pPr>
              <a:defRPr/>
            </a:pPr>
            <a:fld id="{AFEACA3D-8B61-41A0-8B73-98D8787AB902}"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1"/>
          <p:cNvSpPr>
            <a:spLocks noGrp="1" noRot="1" noChangeAspect="1"/>
          </p:cNvSpPr>
          <p:nvPr>
            <p:ph type="sldImg" idx="2"/>
          </p:nvPr>
        </p:nvSpPr>
        <p:spPr bwMode="auto">
          <a:xfrm>
            <a:off x="1181100" y="696913"/>
            <a:ext cx="4648200" cy="3486150"/>
          </a:xfrm>
          <a:prstGeom prst="rect">
            <a:avLst/>
          </a:prstGeom>
          <a:noFill/>
          <a:ln w="9525">
            <a:noFill/>
            <a:miter lim="800000"/>
            <a:headEnd/>
            <a:tailEnd/>
          </a:ln>
        </p:spPr>
      </p:sp>
      <p:sp>
        <p:nvSpPr>
          <p:cNvPr id="7170" name="Rectangle 2"/>
          <p:cNvSpPr>
            <a:spLocks noGrp="1"/>
          </p:cNvSpPr>
          <p:nvPr>
            <p:ph type="body" sz="quarter" idx="3"/>
          </p:nvPr>
        </p:nvSpPr>
        <p:spPr bwMode="auto">
          <a:xfrm>
            <a:off x="935038" y="4416425"/>
            <a:ext cx="5140325" cy="4183063"/>
          </a:xfrm>
          <a:prstGeom prst="rect">
            <a:avLst/>
          </a:prstGeom>
          <a:noFill/>
          <a:ln>
            <a:noFill/>
          </a:ln>
          <a:effectLst/>
          <a:extLst>
            <a:ext uri="{909E8E84-426E-40DD-AFC4-6F175D3DCCD1}"/>
            <a:ext uri="{91240B29-F687-4F45-9708-019B960494DF}"/>
            <a:ext uri="{AF507438-7753-43E0-B8FC-AC1667EBCBE1}"/>
          </a:extLst>
        </p:spPr>
        <p:txBody>
          <a:bodyPr vert="horz" wrap="square" lIns="93177" tIns="46589" rIns="93177" bIns="46589" numCol="1" anchor="t" anchorCtr="0" compatLnSpc="1">
            <a:prstTxWarp prst="textNoShape">
              <a:avLst/>
            </a:prstTxWarp>
          </a:bodyPr>
          <a:lstStyle/>
          <a:p>
            <a:pPr lvl="0"/>
            <a:r>
              <a:rPr lang="en-US" noProof="0" smtClean="0">
                <a:sym typeface="Avenir Roman" charset="0"/>
              </a:rPr>
              <a:t>Click to edit Master text styles</a:t>
            </a:r>
          </a:p>
          <a:p>
            <a:pPr lvl="1"/>
            <a:r>
              <a:rPr lang="en-US" noProof="0" smtClean="0">
                <a:sym typeface="Avenir Roman" charset="0"/>
              </a:rPr>
              <a:t>Second level</a:t>
            </a:r>
          </a:p>
          <a:p>
            <a:pPr lvl="2"/>
            <a:r>
              <a:rPr lang="en-US" noProof="0" smtClean="0">
                <a:sym typeface="Avenir Roman" charset="0"/>
              </a:rPr>
              <a:t>Third level</a:t>
            </a:r>
          </a:p>
          <a:p>
            <a:pPr lvl="3"/>
            <a:r>
              <a:rPr lang="en-US" noProof="0" smtClean="0">
                <a:sym typeface="Avenir Roman" charset="0"/>
              </a:rPr>
              <a:t>Fourth level</a:t>
            </a:r>
          </a:p>
          <a:p>
            <a:pPr lvl="4"/>
            <a:r>
              <a:rPr lang="en-US" noProof="0" smtClean="0">
                <a:sym typeface="Avenir Roman" charset="0"/>
              </a:rPr>
              <a:t>Fifth level</a:t>
            </a:r>
          </a:p>
        </p:txBody>
      </p:sp>
    </p:spTree>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a:defRPr>
    </a:lvl1pPr>
    <a:lvl2pPr marL="2286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a:defRPr>
    </a:lvl2pPr>
    <a:lvl3pPr marL="4572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a:defRPr>
    </a:lvl3pPr>
    <a:lvl4pPr marL="6858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a:defRPr>
    </a:lvl4pPr>
    <a:lvl5pPr marL="9144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p:sp>
      <p:sp>
        <p:nvSpPr>
          <p:cNvPr id="77826" name="Notes Placeholder 2"/>
          <p:cNvSpPr>
            <a:spLocks noGrp="1"/>
          </p:cNvSpPr>
          <p:nvPr>
            <p:ph type="body" idx="1"/>
          </p:nvPr>
        </p:nvSpPr>
        <p:spPr>
          <a:noFill/>
        </p:spPr>
        <p:txBody>
          <a:bodyPr/>
          <a:lstStyle/>
          <a:p>
            <a:pPr eaLnBrk="1"/>
            <a:endParaRPr lang="en-GB" altLang="en-US" smtClean="0">
              <a:latin typeface="Avenir Roman"/>
              <a:ea typeface="Avenir Roman"/>
              <a:cs typeface="Avenir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p:sp>
      <p:sp>
        <p:nvSpPr>
          <p:cNvPr id="96258" name="Notes Placeholder 2"/>
          <p:cNvSpPr>
            <a:spLocks noGrp="1"/>
          </p:cNvSpPr>
          <p:nvPr>
            <p:ph type="body" idx="1"/>
          </p:nvPr>
        </p:nvSpPr>
        <p:spPr>
          <a:noFill/>
        </p:spPr>
        <p:txBody>
          <a:bodyPr/>
          <a:lstStyle/>
          <a:p>
            <a:pPr eaLnBrk="1"/>
            <a:endParaRPr lang="en-GB" altLang="en-US" smtClean="0">
              <a:latin typeface="Avenir Roman"/>
              <a:ea typeface="Avenir Roman"/>
              <a:cs typeface="Avenir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p:sp>
      <p:sp>
        <p:nvSpPr>
          <p:cNvPr id="98306" name="Notes Placeholder 2"/>
          <p:cNvSpPr>
            <a:spLocks noGrp="1"/>
          </p:cNvSpPr>
          <p:nvPr>
            <p:ph type="body" idx="1"/>
          </p:nvPr>
        </p:nvSpPr>
        <p:spPr>
          <a:noFill/>
        </p:spPr>
        <p:txBody>
          <a:bodyPr/>
          <a:lstStyle/>
          <a:p>
            <a:pPr eaLnBrk="1"/>
            <a:endParaRPr lang="en-GB" altLang="en-US" smtClean="0">
              <a:latin typeface="Avenir Roman"/>
              <a:ea typeface="Avenir Roman"/>
              <a:cs typeface="Avenir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p:sp>
      <p:sp>
        <p:nvSpPr>
          <p:cNvPr id="100354" name="Notes Placeholder 2"/>
          <p:cNvSpPr>
            <a:spLocks noGrp="1"/>
          </p:cNvSpPr>
          <p:nvPr>
            <p:ph type="body" idx="1"/>
          </p:nvPr>
        </p:nvSpPr>
        <p:spPr>
          <a:noFill/>
        </p:spPr>
        <p:txBody>
          <a:bodyPr/>
          <a:lstStyle/>
          <a:p>
            <a:pPr eaLnBrk="1"/>
            <a:endParaRPr lang="en-GB" altLang="en-US" smtClean="0">
              <a:latin typeface="Avenir Roman"/>
              <a:ea typeface="Avenir Roman"/>
              <a:cs typeface="Avenir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p:sp>
      <p:sp>
        <p:nvSpPr>
          <p:cNvPr id="102402" name="Notes Placeholder 2"/>
          <p:cNvSpPr>
            <a:spLocks noGrp="1"/>
          </p:cNvSpPr>
          <p:nvPr>
            <p:ph type="body" idx="1"/>
          </p:nvPr>
        </p:nvSpPr>
        <p:spPr>
          <a:noFill/>
        </p:spPr>
        <p:txBody>
          <a:bodyPr/>
          <a:lstStyle/>
          <a:p>
            <a:pPr eaLnBrk="1"/>
            <a:endParaRPr lang="en-GB" altLang="en-US" smtClean="0">
              <a:latin typeface="Avenir Roman"/>
              <a:ea typeface="Avenir Roman"/>
              <a:cs typeface="Avenir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p:sp>
      <p:sp>
        <p:nvSpPr>
          <p:cNvPr id="104450" name="Notes Placeholder 2"/>
          <p:cNvSpPr>
            <a:spLocks noGrp="1"/>
          </p:cNvSpPr>
          <p:nvPr>
            <p:ph type="body" idx="1"/>
          </p:nvPr>
        </p:nvSpPr>
        <p:spPr>
          <a:noFill/>
        </p:spPr>
        <p:txBody>
          <a:bodyPr/>
          <a:lstStyle/>
          <a:p>
            <a:endParaRPr lang="en-GB" altLang="en-US" smtClean="0">
              <a:latin typeface="Avenir Roman"/>
              <a:ea typeface="Avenir Roman"/>
              <a:cs typeface="Avenir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p:sp>
      <p:sp>
        <p:nvSpPr>
          <p:cNvPr id="106498" name="Notes Placeholder 2"/>
          <p:cNvSpPr>
            <a:spLocks noGrp="1"/>
          </p:cNvSpPr>
          <p:nvPr>
            <p:ph type="body" idx="1"/>
          </p:nvPr>
        </p:nvSpPr>
        <p:spPr>
          <a:noFill/>
        </p:spPr>
        <p:txBody>
          <a:bodyPr/>
          <a:lstStyle/>
          <a:p>
            <a:pPr eaLnBrk="1"/>
            <a:endParaRPr lang="en-GB" altLang="en-US" smtClean="0">
              <a:latin typeface="Avenir Roman"/>
              <a:ea typeface="Avenir Roman"/>
              <a:cs typeface="Avenir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p:sp>
      <p:sp>
        <p:nvSpPr>
          <p:cNvPr id="108546" name="Notes Placeholder 2"/>
          <p:cNvSpPr>
            <a:spLocks noGrp="1"/>
          </p:cNvSpPr>
          <p:nvPr>
            <p:ph type="body" idx="1"/>
          </p:nvPr>
        </p:nvSpPr>
        <p:spPr>
          <a:noFill/>
        </p:spPr>
        <p:txBody>
          <a:bodyPr/>
          <a:lstStyle/>
          <a:p>
            <a:pPr eaLnBrk="1"/>
            <a:endParaRPr lang="en-GB" altLang="en-US" smtClean="0">
              <a:latin typeface="Avenir Roman"/>
              <a:ea typeface="Avenir Roman"/>
              <a:cs typeface="Avenir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p:sp>
      <p:sp>
        <p:nvSpPr>
          <p:cNvPr id="110594" name="Notes Placeholder 2"/>
          <p:cNvSpPr>
            <a:spLocks noGrp="1"/>
          </p:cNvSpPr>
          <p:nvPr>
            <p:ph type="body" idx="1"/>
          </p:nvPr>
        </p:nvSpPr>
        <p:spPr>
          <a:noFill/>
        </p:spPr>
        <p:txBody>
          <a:bodyPr/>
          <a:lstStyle/>
          <a:p>
            <a:pPr eaLnBrk="1"/>
            <a:endParaRPr lang="en-GB" altLang="en-US" smtClean="0">
              <a:latin typeface="Avenir Roman"/>
              <a:ea typeface="Avenir Roman"/>
              <a:cs typeface="Avenir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p:sp>
      <p:sp>
        <p:nvSpPr>
          <p:cNvPr id="112642" name="Notes Placeholder 2"/>
          <p:cNvSpPr>
            <a:spLocks noGrp="1"/>
          </p:cNvSpPr>
          <p:nvPr>
            <p:ph type="body" idx="1"/>
          </p:nvPr>
        </p:nvSpPr>
        <p:spPr>
          <a:noFill/>
        </p:spPr>
        <p:txBody>
          <a:bodyPr/>
          <a:lstStyle/>
          <a:p>
            <a:pPr eaLnBrk="1"/>
            <a:endParaRPr lang="en-GB" altLang="en-US" smtClean="0">
              <a:latin typeface="Avenir Roman"/>
              <a:ea typeface="Avenir Roman"/>
              <a:cs typeface="Avenir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p:sp>
      <p:sp>
        <p:nvSpPr>
          <p:cNvPr id="114690" name="Notes Placeholder 2"/>
          <p:cNvSpPr>
            <a:spLocks noGrp="1"/>
          </p:cNvSpPr>
          <p:nvPr>
            <p:ph type="body" idx="1"/>
          </p:nvPr>
        </p:nvSpPr>
        <p:spPr>
          <a:noFill/>
        </p:spPr>
        <p:txBody>
          <a:bodyPr/>
          <a:lstStyle/>
          <a:p>
            <a:pPr eaLnBrk="1"/>
            <a:endParaRPr lang="en-GB" altLang="en-US" smtClean="0">
              <a:latin typeface="Avenir Roman"/>
              <a:ea typeface="Avenir Roman"/>
              <a:cs typeface="Avenir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p:sp>
      <p:sp>
        <p:nvSpPr>
          <p:cNvPr id="79874" name="Notes Placeholder 2"/>
          <p:cNvSpPr>
            <a:spLocks noGrp="1"/>
          </p:cNvSpPr>
          <p:nvPr>
            <p:ph type="body" idx="1"/>
          </p:nvPr>
        </p:nvSpPr>
        <p:spPr>
          <a:noFill/>
        </p:spPr>
        <p:txBody>
          <a:bodyPr/>
          <a:lstStyle/>
          <a:p>
            <a:pPr eaLnBrk="1"/>
            <a:endParaRPr lang="en-GB" altLang="en-US" smtClean="0">
              <a:latin typeface="Avenir Roman"/>
              <a:ea typeface="Avenir Roman"/>
              <a:cs typeface="Avenir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p:sp>
      <p:sp>
        <p:nvSpPr>
          <p:cNvPr id="116738" name="Notes Placeholder 2"/>
          <p:cNvSpPr>
            <a:spLocks noGrp="1"/>
          </p:cNvSpPr>
          <p:nvPr>
            <p:ph type="body" idx="1"/>
          </p:nvPr>
        </p:nvSpPr>
        <p:spPr>
          <a:noFill/>
        </p:spPr>
        <p:txBody>
          <a:bodyPr/>
          <a:lstStyle/>
          <a:p>
            <a:pPr eaLnBrk="1"/>
            <a:endParaRPr lang="en-GB" altLang="en-US" smtClean="0">
              <a:latin typeface="Avenir Roman"/>
              <a:ea typeface="Avenir Roman"/>
              <a:cs typeface="Avenir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noTextEdit="1"/>
          </p:cNvSpPr>
          <p:nvPr>
            <p:ph type="sldImg"/>
          </p:nvPr>
        </p:nvSpPr>
        <p:spPr/>
      </p:sp>
      <p:sp>
        <p:nvSpPr>
          <p:cNvPr id="118786" name="Notes Placeholder 2"/>
          <p:cNvSpPr>
            <a:spLocks noGrp="1"/>
          </p:cNvSpPr>
          <p:nvPr>
            <p:ph type="body" idx="1"/>
          </p:nvPr>
        </p:nvSpPr>
        <p:spPr>
          <a:noFill/>
        </p:spPr>
        <p:txBody>
          <a:bodyPr/>
          <a:lstStyle/>
          <a:p>
            <a:pPr eaLnBrk="1" hangingPunct="1">
              <a:lnSpc>
                <a:spcPct val="80000"/>
              </a:lnSpc>
            </a:pPr>
            <a:r>
              <a:rPr lang="en-US" altLang="en-US" sz="1200" u="sng" smtClean="0">
                <a:solidFill>
                  <a:schemeClr val="bg1"/>
                </a:solidFill>
                <a:latin typeface="Avenir Roman"/>
                <a:ea typeface="Avenir Roman"/>
                <a:cs typeface="Avenir Roman"/>
              </a:rPr>
              <a:t>SCR 1325 (2000):</a:t>
            </a:r>
            <a:r>
              <a:rPr lang="en-US" altLang="en-US" sz="1200" smtClean="0">
                <a:solidFill>
                  <a:schemeClr val="bg1"/>
                </a:solidFill>
                <a:latin typeface="Avenir Roman"/>
                <a:ea typeface="Avenir Roman"/>
                <a:cs typeface="Avenir Roman"/>
              </a:rPr>
              <a:t> First resolution to link women’s experiences of conflict to the maintenance of international peace and security.</a:t>
            </a:r>
          </a:p>
          <a:p>
            <a:pPr eaLnBrk="1" hangingPunct="1">
              <a:lnSpc>
                <a:spcPct val="80000"/>
              </a:lnSpc>
            </a:pPr>
            <a:endParaRPr lang="en-US" altLang="en-US" sz="1200" u="sng" smtClean="0">
              <a:solidFill>
                <a:schemeClr val="bg1"/>
              </a:solidFill>
              <a:latin typeface="Avenir Roman"/>
              <a:ea typeface="Avenir Roman"/>
              <a:cs typeface="Avenir Roman"/>
            </a:endParaRPr>
          </a:p>
          <a:p>
            <a:pPr eaLnBrk="1" hangingPunct="1">
              <a:lnSpc>
                <a:spcPct val="80000"/>
              </a:lnSpc>
            </a:pPr>
            <a:r>
              <a:rPr lang="en-US" altLang="en-US" sz="1200" u="sng" smtClean="0">
                <a:solidFill>
                  <a:schemeClr val="bg1"/>
                </a:solidFill>
                <a:latin typeface="Avenir Roman"/>
                <a:ea typeface="Avenir Roman"/>
                <a:cs typeface="Avenir Roman"/>
              </a:rPr>
              <a:t>SCR </a:t>
            </a:r>
            <a:r>
              <a:rPr lang="fr-FR" altLang="en-US" sz="1200" u="sng" smtClean="0">
                <a:solidFill>
                  <a:schemeClr val="bg1"/>
                </a:solidFill>
                <a:latin typeface="Avenir Roman"/>
                <a:ea typeface="Avenir Roman"/>
                <a:cs typeface="Avenir Roman"/>
              </a:rPr>
              <a:t>1820 (2008):</a:t>
            </a:r>
            <a:r>
              <a:rPr lang="fr-FR" altLang="en-US" sz="1200" smtClean="0">
                <a:solidFill>
                  <a:schemeClr val="bg1"/>
                </a:solidFill>
                <a:latin typeface="Avenir Roman"/>
                <a:ea typeface="Avenir Roman"/>
                <a:cs typeface="Avenir Roman"/>
              </a:rPr>
              <a:t> </a:t>
            </a:r>
            <a:r>
              <a:rPr lang="en-US" altLang="en-US" sz="1200" smtClean="0">
                <a:solidFill>
                  <a:schemeClr val="bg1"/>
                </a:solidFill>
                <a:latin typeface="Avenir Roman"/>
                <a:ea typeface="MS PGothic" pitchFamily="34" charset="-128"/>
                <a:cs typeface="Avenir Roman"/>
              </a:rPr>
              <a:t>First to recognize conflict-related sexual violence as a tactic of warfare and a critical component of the maintenance of international peace and security.</a:t>
            </a:r>
          </a:p>
          <a:p>
            <a:pPr eaLnBrk="1" hangingPunct="1">
              <a:lnSpc>
                <a:spcPct val="80000"/>
              </a:lnSpc>
            </a:pPr>
            <a:endParaRPr lang="fr-FR" altLang="en-US" sz="1200" smtClean="0">
              <a:solidFill>
                <a:schemeClr val="bg1"/>
              </a:solidFill>
              <a:latin typeface="Avenir Roman"/>
              <a:ea typeface="Avenir Roman"/>
              <a:cs typeface="Avenir Roman"/>
            </a:endParaRPr>
          </a:p>
          <a:p>
            <a:pPr eaLnBrk="1" hangingPunct="1">
              <a:lnSpc>
                <a:spcPct val="80000"/>
              </a:lnSpc>
            </a:pPr>
            <a:r>
              <a:rPr lang="fr-FR" altLang="en-US" sz="1200" u="sng" smtClean="0">
                <a:solidFill>
                  <a:schemeClr val="bg1"/>
                </a:solidFill>
                <a:latin typeface="Avenir Roman"/>
                <a:ea typeface="Avenir Roman"/>
                <a:cs typeface="Avenir Roman"/>
              </a:rPr>
              <a:t>SCR</a:t>
            </a:r>
            <a:r>
              <a:rPr lang="en-US" altLang="en-US" sz="1200" u="sng" smtClean="0">
                <a:solidFill>
                  <a:schemeClr val="bg1"/>
                </a:solidFill>
                <a:latin typeface="Avenir Roman"/>
                <a:ea typeface="Avenir Roman"/>
                <a:cs typeface="Avenir Roman"/>
              </a:rPr>
              <a:t>1888 </a:t>
            </a:r>
            <a:r>
              <a:rPr lang="fr-FR" altLang="en-US" sz="1200" u="sng" smtClean="0">
                <a:solidFill>
                  <a:schemeClr val="bg1"/>
                </a:solidFill>
                <a:latin typeface="Avenir Roman"/>
                <a:ea typeface="Avenir Roman"/>
                <a:cs typeface="Avenir Roman"/>
              </a:rPr>
              <a:t>(2009):</a:t>
            </a:r>
            <a:r>
              <a:rPr lang="fr-FR" altLang="en-US" sz="1200" smtClean="0">
                <a:solidFill>
                  <a:schemeClr val="bg1"/>
                </a:solidFill>
                <a:latin typeface="Avenir Roman"/>
                <a:ea typeface="Avenir Roman"/>
                <a:cs typeface="Avenir Roman"/>
              </a:rPr>
              <a:t> </a:t>
            </a:r>
            <a:r>
              <a:rPr lang="en-US" altLang="en-US" sz="1200" smtClean="0">
                <a:solidFill>
                  <a:schemeClr val="bg1"/>
                </a:solidFill>
                <a:latin typeface="Avenir Roman"/>
                <a:ea typeface="MS PGothic" pitchFamily="34" charset="-128"/>
                <a:cs typeface="Avenir Roman"/>
              </a:rPr>
              <a:t>Strengthens tools for implementing 1820 through assigning leadership, building judicial response expertise, and reporting mechanisms</a:t>
            </a:r>
          </a:p>
          <a:p>
            <a:pPr eaLnBrk="1" hangingPunct="1">
              <a:lnSpc>
                <a:spcPct val="80000"/>
              </a:lnSpc>
            </a:pPr>
            <a:endParaRPr lang="en-US" altLang="en-US" sz="1200" smtClean="0">
              <a:solidFill>
                <a:schemeClr val="bg1"/>
              </a:solidFill>
              <a:latin typeface="Avenir Roman"/>
              <a:ea typeface="MS PGothic" pitchFamily="34" charset="-128"/>
              <a:cs typeface="Avenir Roman"/>
            </a:endParaRPr>
          </a:p>
          <a:p>
            <a:pPr eaLnBrk="1" hangingPunct="1">
              <a:lnSpc>
                <a:spcPct val="80000"/>
              </a:lnSpc>
            </a:pPr>
            <a:r>
              <a:rPr lang="fr-FR" altLang="en-US" sz="1200" u="sng" smtClean="0">
                <a:solidFill>
                  <a:schemeClr val="bg1"/>
                </a:solidFill>
                <a:latin typeface="Avenir Roman"/>
                <a:ea typeface="Avenir Roman"/>
                <a:cs typeface="Avenir Roman"/>
              </a:rPr>
              <a:t>SCR</a:t>
            </a:r>
            <a:r>
              <a:rPr lang="en-US" altLang="en-US" sz="1200" u="sng" smtClean="0">
                <a:solidFill>
                  <a:schemeClr val="bg1"/>
                </a:solidFill>
                <a:latin typeface="Avenir Roman"/>
                <a:ea typeface="Avenir Roman"/>
                <a:cs typeface="Avenir Roman"/>
              </a:rPr>
              <a:t>1960 </a:t>
            </a:r>
            <a:r>
              <a:rPr lang="fr-FR" altLang="en-US" sz="1200" u="sng" smtClean="0">
                <a:solidFill>
                  <a:schemeClr val="bg1"/>
                </a:solidFill>
                <a:latin typeface="Avenir Roman"/>
                <a:ea typeface="Avenir Roman"/>
                <a:cs typeface="Avenir Roman"/>
              </a:rPr>
              <a:t>(2010):</a:t>
            </a:r>
            <a:r>
              <a:rPr lang="fr-FR" altLang="en-US" sz="1200" smtClean="0">
                <a:solidFill>
                  <a:schemeClr val="bg1"/>
                </a:solidFill>
                <a:latin typeface="Avenir Roman"/>
                <a:ea typeface="Avenir Roman"/>
                <a:cs typeface="Avenir Roman"/>
              </a:rPr>
              <a:t> </a:t>
            </a:r>
            <a:r>
              <a:rPr lang="en-US" altLang="en-US" sz="1200" smtClean="0">
                <a:solidFill>
                  <a:schemeClr val="bg1"/>
                </a:solidFill>
                <a:latin typeface="Avenir Roman"/>
                <a:ea typeface="MS PGothic" pitchFamily="34" charset="-128"/>
                <a:cs typeface="Avenir Roman"/>
              </a:rPr>
              <a:t>Provides an accountability system for addressing conflict-related sexual violence</a:t>
            </a:r>
          </a:p>
          <a:p>
            <a:pPr eaLnBrk="1" hangingPunct="1">
              <a:lnSpc>
                <a:spcPct val="80000"/>
              </a:lnSpc>
            </a:pPr>
            <a:endParaRPr lang="en-US" altLang="en-US" sz="1200" smtClean="0">
              <a:solidFill>
                <a:schemeClr val="bg1"/>
              </a:solidFill>
              <a:latin typeface="Avenir Roman"/>
              <a:ea typeface="MS PGothic" pitchFamily="34" charset="-128"/>
              <a:cs typeface="Avenir Roman"/>
            </a:endParaRPr>
          </a:p>
          <a:p>
            <a:pPr eaLnBrk="1" hangingPunct="1">
              <a:lnSpc>
                <a:spcPct val="80000"/>
              </a:lnSpc>
            </a:pPr>
            <a:r>
              <a:rPr lang="fr-FR" altLang="en-US" sz="1200" u="sng" smtClean="0">
                <a:solidFill>
                  <a:schemeClr val="bg1"/>
                </a:solidFill>
                <a:latin typeface="Avenir Roman"/>
                <a:ea typeface="Avenir Roman"/>
                <a:cs typeface="Avenir Roman"/>
              </a:rPr>
              <a:t>SCR 2106 (2013): </a:t>
            </a:r>
            <a:r>
              <a:rPr lang="en-US" altLang="en-US" sz="1200" smtClean="0">
                <a:solidFill>
                  <a:schemeClr val="bg1"/>
                </a:solidFill>
                <a:latin typeface="Avenir Roman"/>
                <a:ea typeface="Avenir Roman"/>
                <a:cs typeface="Avenir Roman"/>
              </a:rPr>
              <a:t>defines a multi-dimensional framework for prevention and calls for peace agreements, cease-fires, SSR and DDR processes to explicitly take into account sexual violence.</a:t>
            </a:r>
          </a:p>
          <a:p>
            <a:pPr eaLnBrk="1" hangingPunct="1">
              <a:lnSpc>
                <a:spcPct val="80000"/>
              </a:lnSpc>
            </a:pPr>
            <a:endParaRPr lang="fr-FR" altLang="en-US" sz="1200" smtClean="0">
              <a:solidFill>
                <a:schemeClr val="bg1"/>
              </a:solidFill>
              <a:latin typeface="Avenir Roman"/>
              <a:ea typeface="Avenir Roman"/>
              <a:cs typeface="Avenir Roman"/>
            </a:endParaRPr>
          </a:p>
          <a:p>
            <a:pPr eaLnBrk="1" hangingPunct="1">
              <a:lnSpc>
                <a:spcPct val="80000"/>
              </a:lnSpc>
            </a:pPr>
            <a:r>
              <a:rPr lang="en-US" altLang="en-US" sz="1200" u="sng" smtClean="0">
                <a:solidFill>
                  <a:schemeClr val="bg1"/>
                </a:solidFill>
                <a:latin typeface="Avenir Roman"/>
                <a:ea typeface="MS PGothic" pitchFamily="34" charset="-128"/>
                <a:cs typeface="Avenir Roman"/>
              </a:rPr>
              <a:t>SCR 1889 (2009):</a:t>
            </a:r>
            <a:r>
              <a:rPr lang="en-US" altLang="en-US" sz="1200" smtClean="0">
                <a:solidFill>
                  <a:schemeClr val="bg1"/>
                </a:solidFill>
                <a:latin typeface="Avenir Roman"/>
                <a:ea typeface="MS PGothic" pitchFamily="34" charset="-128"/>
                <a:cs typeface="Avenir Roman"/>
              </a:rPr>
              <a:t> Addresses women’s exclusion from early recovery and peacebuilding and lack of adequate planning and funding for their needs.</a:t>
            </a:r>
          </a:p>
          <a:p>
            <a:pPr eaLnBrk="1" hangingPunct="1">
              <a:lnSpc>
                <a:spcPct val="80000"/>
              </a:lnSpc>
            </a:pPr>
            <a:endParaRPr lang="en-US" altLang="en-US" sz="1200" smtClean="0">
              <a:solidFill>
                <a:schemeClr val="bg1"/>
              </a:solidFill>
              <a:latin typeface="Avenir Roman"/>
              <a:ea typeface="MS PGothic" pitchFamily="34" charset="-128"/>
              <a:cs typeface="Avenir Roman"/>
            </a:endParaRPr>
          </a:p>
          <a:p>
            <a:pPr eaLnBrk="1" hangingPunct="1">
              <a:lnSpc>
                <a:spcPct val="80000"/>
              </a:lnSpc>
            </a:pPr>
            <a:r>
              <a:rPr lang="en-US" altLang="en-US" sz="1200" u="sng" smtClean="0">
                <a:solidFill>
                  <a:schemeClr val="bg1"/>
                </a:solidFill>
                <a:latin typeface="Avenir Roman"/>
                <a:ea typeface="Avenir Roman"/>
                <a:cs typeface="Avenir Roman"/>
              </a:rPr>
              <a:t>SCR 2122 (2013):</a:t>
            </a:r>
            <a:r>
              <a:rPr lang="en-US" altLang="en-US" sz="1200" smtClean="0">
                <a:solidFill>
                  <a:schemeClr val="bg1"/>
                </a:solidFill>
                <a:latin typeface="Avenir Roman"/>
                <a:ea typeface="Avenir Roman"/>
                <a:cs typeface="Avenir Roman"/>
              </a:rPr>
              <a:t> Grounds the call for women’s participation in conflict resolution and recovery in specific actions for UN envoys and leaders in conflict and mission contexts and in relevant UN entities, including DPA, DPKO, and UN Women. Also </a:t>
            </a:r>
            <a:r>
              <a:rPr lang="fr-FR" altLang="en-US" sz="1200" smtClean="0">
                <a:solidFill>
                  <a:schemeClr val="bg1"/>
                </a:solidFill>
                <a:latin typeface="Avenir Roman"/>
                <a:ea typeface="Avenir Roman"/>
                <a:cs typeface="Avenir Roman"/>
              </a:rPr>
              <a:t>requests</a:t>
            </a:r>
            <a:r>
              <a:rPr lang="en-US" altLang="en-US" sz="1200" smtClean="0">
                <a:solidFill>
                  <a:schemeClr val="bg1"/>
                </a:solidFill>
                <a:latin typeface="Avenir Roman"/>
                <a:ea typeface="Avenir Roman"/>
                <a:cs typeface="Avenir Roman"/>
              </a:rPr>
              <a:t> the Secretary-General to produce a global study on the implementation of SCR 1325 by 2015</a:t>
            </a:r>
            <a:endParaRPr lang="en-GB" altLang="en-US" sz="1200" smtClean="0">
              <a:latin typeface="Avenir Roman"/>
              <a:ea typeface="Avenir Roman"/>
              <a:cs typeface="Avenir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noTextEdit="1"/>
          </p:cNvSpPr>
          <p:nvPr>
            <p:ph type="sldImg"/>
          </p:nvPr>
        </p:nvSpPr>
        <p:spPr/>
      </p:sp>
      <p:sp>
        <p:nvSpPr>
          <p:cNvPr id="120834" name="Notes Placeholder 2"/>
          <p:cNvSpPr>
            <a:spLocks noGrp="1"/>
          </p:cNvSpPr>
          <p:nvPr>
            <p:ph type="body" idx="1"/>
          </p:nvPr>
        </p:nvSpPr>
        <p:spPr>
          <a:noFill/>
        </p:spPr>
        <p:txBody>
          <a:bodyPr/>
          <a:lstStyle/>
          <a:p>
            <a:pPr eaLnBrk="1"/>
            <a:endParaRPr lang="en-GB" altLang="en-US" smtClean="0">
              <a:latin typeface="Avenir Roman"/>
              <a:ea typeface="Avenir Roman"/>
              <a:cs typeface="Avenir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1"/>
          <p:cNvSpPr>
            <a:spLocks noGrp="1" noRot="1" noChangeAspect="1" noChangeArrowheads="1" noTextEdit="1"/>
          </p:cNvSpPr>
          <p:nvPr>
            <p:ph type="sldImg"/>
          </p:nvPr>
        </p:nvSpPr>
        <p:spPr/>
      </p:sp>
      <p:sp>
        <p:nvSpPr>
          <p:cNvPr id="122882" name="Rectangle 2"/>
          <p:cNvSpPr>
            <a:spLocks noGrp="1" noChangeArrowheads="1"/>
          </p:cNvSpPr>
          <p:nvPr>
            <p:ph type="body" idx="1"/>
          </p:nvPr>
        </p:nvSpPr>
        <p:spPr>
          <a:noFill/>
        </p:spPr>
        <p:txBody>
          <a:bodyPr/>
          <a:lstStyle/>
          <a:p>
            <a:pPr marL="174625" indent="-174625" defTabSz="930275" eaLnBrk="1">
              <a:lnSpc>
                <a:spcPct val="100000"/>
              </a:lnSpc>
              <a:spcBef>
                <a:spcPts val="413"/>
              </a:spcBef>
              <a:buFontTx/>
              <a:buChar char="•"/>
            </a:pPr>
            <a:r>
              <a:rPr lang="en-US" altLang="en-US" sz="1200" smtClean="0">
                <a:latin typeface="Trebuchet MS" pitchFamily="34" charset="0"/>
                <a:ea typeface="Avenir Roman"/>
                <a:cs typeface="Avenir Roman"/>
                <a:sym typeface="Trebuchet MS" pitchFamily="34" charset="0"/>
              </a:rPr>
              <a:t>It’s almost like blackmail – men cause relapse, so they are the targets of peacebuilding interventions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p:sp>
      <p:sp>
        <p:nvSpPr>
          <p:cNvPr id="124930" name="Notes Placeholder 2"/>
          <p:cNvSpPr>
            <a:spLocks noGrp="1"/>
          </p:cNvSpPr>
          <p:nvPr>
            <p:ph type="body" idx="1"/>
          </p:nvPr>
        </p:nvSpPr>
        <p:spPr>
          <a:noFill/>
        </p:spPr>
        <p:txBody>
          <a:bodyPr/>
          <a:lstStyle/>
          <a:p>
            <a:pPr eaLnBrk="1"/>
            <a:endParaRPr lang="en-GB" altLang="en-US" smtClean="0">
              <a:latin typeface="Avenir Roman"/>
              <a:ea typeface="Avenir Roman"/>
              <a:cs typeface="Avenir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p:sp>
      <p:sp>
        <p:nvSpPr>
          <p:cNvPr id="126978" name="Notes Placeholder 2"/>
          <p:cNvSpPr>
            <a:spLocks noGrp="1"/>
          </p:cNvSpPr>
          <p:nvPr>
            <p:ph type="body" idx="1"/>
          </p:nvPr>
        </p:nvSpPr>
        <p:spPr>
          <a:noFill/>
        </p:spPr>
        <p:txBody>
          <a:bodyPr/>
          <a:lstStyle/>
          <a:p>
            <a:endParaRPr lang="en-GB" altLang="en-US" smtClean="0">
              <a:latin typeface="Avenir Roman"/>
              <a:ea typeface="Avenir Roman"/>
              <a:cs typeface="Avenir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noTextEdit="1"/>
          </p:cNvSpPr>
          <p:nvPr>
            <p:ph type="sldImg"/>
          </p:nvPr>
        </p:nvSpPr>
        <p:spPr/>
      </p:sp>
      <p:sp>
        <p:nvSpPr>
          <p:cNvPr id="129026" name="Notes Placeholder 2"/>
          <p:cNvSpPr>
            <a:spLocks noGrp="1"/>
          </p:cNvSpPr>
          <p:nvPr>
            <p:ph type="body" idx="1"/>
          </p:nvPr>
        </p:nvSpPr>
        <p:spPr>
          <a:noFill/>
        </p:spPr>
        <p:txBody>
          <a:bodyPr/>
          <a:lstStyle/>
          <a:p>
            <a:pPr eaLnBrk="1"/>
            <a:endParaRPr lang="en-GB" altLang="en-US" smtClean="0">
              <a:latin typeface="Avenir Roman"/>
              <a:ea typeface="Avenir Roman"/>
              <a:cs typeface="Avenir Roman"/>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Rot="1" noChangeAspect="1" noChangeArrowheads="1" noTextEdit="1"/>
          </p:cNvSpPr>
          <p:nvPr>
            <p:ph type="sldImg"/>
          </p:nvPr>
        </p:nvSpPr>
        <p:spPr/>
      </p:sp>
      <p:sp>
        <p:nvSpPr>
          <p:cNvPr id="132098" name="Rectangle 3"/>
          <p:cNvSpPr>
            <a:spLocks noGrp="1" noChangeArrowheads="1"/>
          </p:cNvSpPr>
          <p:nvPr>
            <p:ph type="body" idx="1"/>
          </p:nvPr>
        </p:nvSpPr>
        <p:spPr>
          <a:noFill/>
        </p:spPr>
        <p:txBody>
          <a:bodyPr lIns="91435" tIns="45718" rIns="91435" bIns="45718"/>
          <a:lstStyle/>
          <a:p>
            <a:endParaRPr lang="en-GB" altLang="en-US" smtClean="0">
              <a:latin typeface="Calibri" pitchFamily="34" charset="0"/>
              <a:ea typeface="Avenir Roman"/>
              <a:cs typeface="Avenir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noTextEdit="1"/>
          </p:cNvSpPr>
          <p:nvPr>
            <p:ph type="sldImg"/>
          </p:nvPr>
        </p:nvSpPr>
        <p:spPr/>
      </p:sp>
      <p:sp>
        <p:nvSpPr>
          <p:cNvPr id="134146" name="Notes Placeholder 2"/>
          <p:cNvSpPr>
            <a:spLocks noGrp="1"/>
          </p:cNvSpPr>
          <p:nvPr>
            <p:ph type="body" idx="1"/>
          </p:nvPr>
        </p:nvSpPr>
        <p:spPr>
          <a:noFill/>
        </p:spPr>
        <p:txBody>
          <a:bodyPr/>
          <a:lstStyle/>
          <a:p>
            <a:pPr eaLnBrk="1"/>
            <a:endParaRPr lang="en-GB" altLang="en-US" smtClean="0">
              <a:latin typeface="Avenir Roman"/>
              <a:ea typeface="Avenir Roman"/>
              <a:cs typeface="Avenir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noTextEdit="1"/>
          </p:cNvSpPr>
          <p:nvPr>
            <p:ph type="sldImg"/>
          </p:nvPr>
        </p:nvSpPr>
        <p:spPr/>
      </p:sp>
      <p:sp>
        <p:nvSpPr>
          <p:cNvPr id="136194" name="Notes Placeholder 2"/>
          <p:cNvSpPr>
            <a:spLocks noGrp="1"/>
          </p:cNvSpPr>
          <p:nvPr>
            <p:ph type="body" idx="1"/>
          </p:nvPr>
        </p:nvSpPr>
        <p:spPr>
          <a:noFill/>
        </p:spPr>
        <p:txBody>
          <a:bodyPr/>
          <a:lstStyle/>
          <a:p>
            <a:pPr eaLnBrk="1"/>
            <a:endParaRPr lang="en-GB" altLang="en-US" smtClean="0">
              <a:latin typeface="Avenir Roman"/>
              <a:ea typeface="Avenir Roman"/>
              <a:cs typeface="Avenir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p:sp>
      <p:sp>
        <p:nvSpPr>
          <p:cNvPr id="81922" name="Notes Placeholder 2"/>
          <p:cNvSpPr>
            <a:spLocks noGrp="1"/>
          </p:cNvSpPr>
          <p:nvPr>
            <p:ph type="body" idx="1"/>
          </p:nvPr>
        </p:nvSpPr>
        <p:spPr>
          <a:noFill/>
        </p:spPr>
        <p:txBody>
          <a:bodyPr/>
          <a:lstStyle/>
          <a:p>
            <a:pPr eaLnBrk="1"/>
            <a:endParaRPr lang="en-GB" altLang="en-US" smtClean="0">
              <a:latin typeface="Avenir Roman"/>
              <a:ea typeface="Avenir Roman"/>
              <a:cs typeface="Avenir Roman"/>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p:sp>
      <p:sp>
        <p:nvSpPr>
          <p:cNvPr id="138242" name="Notes Placeholder 2"/>
          <p:cNvSpPr>
            <a:spLocks noGrp="1"/>
          </p:cNvSpPr>
          <p:nvPr>
            <p:ph type="body" idx="1"/>
          </p:nvPr>
        </p:nvSpPr>
        <p:spPr>
          <a:noFill/>
        </p:spPr>
        <p:txBody>
          <a:bodyPr/>
          <a:lstStyle/>
          <a:p>
            <a:pPr eaLnBrk="1"/>
            <a:endParaRPr lang="en-GB" altLang="en-US" smtClean="0">
              <a:latin typeface="Avenir Roman"/>
              <a:ea typeface="Avenir Roman"/>
              <a:cs typeface="Avenir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p:sp>
      <p:sp>
        <p:nvSpPr>
          <p:cNvPr id="83970" name="Notes Placeholder 2"/>
          <p:cNvSpPr>
            <a:spLocks noGrp="1"/>
          </p:cNvSpPr>
          <p:nvPr>
            <p:ph type="body" idx="1"/>
          </p:nvPr>
        </p:nvSpPr>
        <p:spPr>
          <a:noFill/>
        </p:spPr>
        <p:txBody>
          <a:bodyPr/>
          <a:lstStyle/>
          <a:p>
            <a:pPr eaLnBrk="1"/>
            <a:endParaRPr lang="en-GB" altLang="en-US" smtClean="0">
              <a:latin typeface="Avenir Roman"/>
              <a:ea typeface="Avenir Roman"/>
              <a:cs typeface="Avenir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p:sp>
      <p:sp>
        <p:nvSpPr>
          <p:cNvPr id="86018" name="Notes Placeholder 2"/>
          <p:cNvSpPr>
            <a:spLocks noGrp="1"/>
          </p:cNvSpPr>
          <p:nvPr>
            <p:ph type="body" idx="1"/>
          </p:nvPr>
        </p:nvSpPr>
        <p:spPr>
          <a:noFill/>
        </p:spPr>
        <p:txBody>
          <a:bodyPr/>
          <a:lstStyle/>
          <a:p>
            <a:pPr eaLnBrk="1"/>
            <a:endParaRPr lang="en-GB" altLang="en-US" smtClean="0">
              <a:latin typeface="Avenir Roman"/>
              <a:ea typeface="Avenir Roman"/>
              <a:cs typeface="Avenir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
          <p:cNvSpPr>
            <a:spLocks noGrp="1" noRot="1" noChangeAspect="1" noChangeArrowheads="1" noTextEdit="1"/>
          </p:cNvSpPr>
          <p:nvPr>
            <p:ph type="sldImg"/>
          </p:nvPr>
        </p:nvSpPr>
        <p:spPr/>
      </p:sp>
      <p:sp>
        <p:nvSpPr>
          <p:cNvPr id="88066" name="Rectangle 2"/>
          <p:cNvSpPr>
            <a:spLocks noGrp="1" noChangeArrowheads="1"/>
          </p:cNvSpPr>
          <p:nvPr>
            <p:ph type="body" idx="1"/>
          </p:nvPr>
        </p:nvSpPr>
        <p:spPr>
          <a:noFill/>
        </p:spPr>
        <p:txBody>
          <a:bodyPr/>
          <a:lstStyle/>
          <a:p>
            <a:pPr marL="174625" indent="-174625" defTabSz="930275" eaLnBrk="1">
              <a:lnSpc>
                <a:spcPct val="100000"/>
              </a:lnSpc>
              <a:spcBef>
                <a:spcPts val="413"/>
              </a:spcBef>
              <a:buFontTx/>
              <a:buChar char="•"/>
            </a:pPr>
            <a:r>
              <a:rPr lang="en-US" altLang="en-US" sz="1200" smtClean="0">
                <a:latin typeface="Trebuchet MS" pitchFamily="34" charset="0"/>
                <a:ea typeface="Avenir Roman"/>
                <a:cs typeface="Avenir Roman"/>
                <a:sym typeface="Trebuchet MS" pitchFamily="34" charset="0"/>
              </a:rPr>
              <a:t>These figures are from 2011 and don’t really include the Arab Spring and its ramifications – which are still playing out.  </a:t>
            </a:r>
          </a:p>
          <a:p>
            <a:pPr marL="174625" indent="-174625" defTabSz="930275" eaLnBrk="1">
              <a:lnSpc>
                <a:spcPct val="100000"/>
              </a:lnSpc>
              <a:spcBef>
                <a:spcPts val="413"/>
              </a:spcBef>
              <a:buFontTx/>
              <a:buChar char="•"/>
            </a:pPr>
            <a:r>
              <a:rPr lang="en-US" altLang="en-US" sz="1200" smtClean="0">
                <a:latin typeface="Trebuchet MS" pitchFamily="34" charset="0"/>
                <a:ea typeface="Avenir Roman"/>
                <a:cs typeface="Avenir Roman"/>
                <a:sym typeface="Trebuchet MS" pitchFamily="34" charset="0"/>
              </a:rPr>
              <a:t>The overall picture , however, won’t be changed completely, even if individual figures change a little…  </a:t>
            </a:r>
          </a:p>
          <a:p>
            <a:pPr marL="174625" indent="-174625" defTabSz="930275" eaLnBrk="1">
              <a:lnSpc>
                <a:spcPct val="100000"/>
              </a:lnSpc>
              <a:spcBef>
                <a:spcPts val="413"/>
              </a:spcBef>
              <a:buFontTx/>
              <a:buChar char="•"/>
            </a:pPr>
            <a:r>
              <a:rPr lang="en-US" altLang="en-US" sz="1200" smtClean="0">
                <a:latin typeface="Trebuchet MS" pitchFamily="34" charset="0"/>
                <a:ea typeface="Avenir Roman"/>
                <a:cs typeface="Avenir Roman"/>
                <a:sym typeface="Trebuchet MS" pitchFamily="34" charset="0"/>
              </a:rPr>
              <a:t>Overall, there has been a reduction in the prevalence of violent conflict and illegitimate changes of government</a:t>
            </a:r>
            <a:br>
              <a:rPr lang="en-US" altLang="en-US" sz="1200" smtClean="0">
                <a:latin typeface="Trebuchet MS" pitchFamily="34" charset="0"/>
                <a:ea typeface="Avenir Roman"/>
                <a:cs typeface="Avenir Roman"/>
                <a:sym typeface="Trebuchet MS" pitchFamily="34" charset="0"/>
              </a:rPr>
            </a:br>
            <a:endParaRPr lang="en-US" altLang="en-US" smtClean="0">
              <a:latin typeface="Avenir Roman"/>
              <a:ea typeface="Avenir Roman"/>
              <a:cs typeface="Avenir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p:sp>
      <p:sp>
        <p:nvSpPr>
          <p:cNvPr id="90114" name="Notes Placeholder 2"/>
          <p:cNvSpPr>
            <a:spLocks noGrp="1"/>
          </p:cNvSpPr>
          <p:nvPr>
            <p:ph type="body" idx="1"/>
          </p:nvPr>
        </p:nvSpPr>
        <p:spPr>
          <a:noFill/>
        </p:spPr>
        <p:txBody>
          <a:bodyPr/>
          <a:lstStyle/>
          <a:p>
            <a:pPr eaLnBrk="1"/>
            <a:endParaRPr lang="en-GB" altLang="en-US" smtClean="0">
              <a:latin typeface="Avenir Roman"/>
              <a:ea typeface="Avenir Roman"/>
              <a:cs typeface="Avenir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
          <p:cNvSpPr>
            <a:spLocks noGrp="1" noRot="1" noChangeAspect="1" noChangeArrowheads="1" noTextEdit="1"/>
          </p:cNvSpPr>
          <p:nvPr>
            <p:ph type="sldImg"/>
          </p:nvPr>
        </p:nvSpPr>
        <p:spPr/>
      </p:sp>
      <p:sp>
        <p:nvSpPr>
          <p:cNvPr id="92162" name="Rectangle 2"/>
          <p:cNvSpPr>
            <a:spLocks noGrp="1" noChangeArrowheads="1"/>
          </p:cNvSpPr>
          <p:nvPr>
            <p:ph type="body" idx="1"/>
          </p:nvPr>
        </p:nvSpPr>
        <p:spPr>
          <a:noFill/>
        </p:spPr>
        <p:txBody>
          <a:bodyPr/>
          <a:lstStyle/>
          <a:p>
            <a:pPr marL="174625" indent="-174625" defTabSz="930275" eaLnBrk="1">
              <a:lnSpc>
                <a:spcPct val="100000"/>
              </a:lnSpc>
              <a:spcBef>
                <a:spcPts val="413"/>
              </a:spcBef>
              <a:buFontTx/>
              <a:buChar char="•"/>
            </a:pPr>
            <a:r>
              <a:rPr lang="en-US" altLang="en-US" sz="1200" smtClean="0">
                <a:latin typeface="Trebuchet MS" pitchFamily="34" charset="0"/>
                <a:ea typeface="Avenir Roman"/>
                <a:cs typeface="Avenir Roman"/>
                <a:sym typeface="Trebuchet MS" pitchFamily="34" charset="0"/>
              </a:rPr>
              <a:t>Focus on the 10% and 90%!</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p:sp>
      <p:sp>
        <p:nvSpPr>
          <p:cNvPr id="94210" name="Notes Placeholder 2"/>
          <p:cNvSpPr>
            <a:spLocks noGrp="1"/>
          </p:cNvSpPr>
          <p:nvPr>
            <p:ph type="body" idx="1"/>
          </p:nvPr>
        </p:nvSpPr>
        <p:spPr>
          <a:noFill/>
        </p:spPr>
        <p:txBody>
          <a:bodyPr/>
          <a:lstStyle/>
          <a:p>
            <a:pPr eaLnBrk="1"/>
            <a:endParaRPr lang="en-GB" altLang="en-US" smtClean="0">
              <a:latin typeface="Avenir Roman"/>
              <a:ea typeface="Avenir Roman"/>
              <a:cs typeface="Avenir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858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sym typeface="Helvetica"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12775" y="1600200"/>
            <a:ext cx="400050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65675" y="1600200"/>
            <a:ext cx="400050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sym typeface="Helvetica"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8300" y="0"/>
            <a:ext cx="2047875" cy="68564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71500" y="0"/>
            <a:ext cx="5994400" cy="6856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12775" y="1600200"/>
            <a:ext cx="192405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689225" y="1600200"/>
            <a:ext cx="192405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75050" y="273050"/>
            <a:ext cx="2479675" cy="6584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207125" y="273050"/>
            <a:ext cx="2479675" cy="6584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sym typeface="Helvetica"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5125" y="0"/>
            <a:ext cx="2047875" cy="68564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71500" y="0"/>
            <a:ext cx="5991225" cy="6856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71600" y="3886200"/>
            <a:ext cx="3124200" cy="2970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3886200"/>
            <a:ext cx="3124200" cy="2970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sym typeface="Helvetica"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844675"/>
            <a:ext cx="1943100" cy="50117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1844675"/>
            <a:ext cx="5676900" cy="50117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sym typeface="Helvetica"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1750"/>
            <a:ext cx="2076450" cy="60944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31750"/>
            <a:ext cx="6076950" cy="60944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sym typeface="Helvetica"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3.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AutoShape 1"/>
          <p:cNvSpPr>
            <a:spLocks/>
          </p:cNvSpPr>
          <p:nvPr/>
        </p:nvSpPr>
        <p:spPr bwMode="auto">
          <a:xfrm>
            <a:off x="0" y="5929313"/>
            <a:ext cx="9144000" cy="927100"/>
          </a:xfrm>
          <a:custGeom>
            <a:avLst/>
            <a:gdLst>
              <a:gd name="T0" fmla="*/ 2147483647 w 21600"/>
              <a:gd name="T1" fmla="*/ 853969279 h 21600"/>
              <a:gd name="T2" fmla="*/ 2147483647 w 21600"/>
              <a:gd name="T3" fmla="*/ 853969279 h 21600"/>
              <a:gd name="T4" fmla="*/ 2147483647 w 21600"/>
              <a:gd name="T5" fmla="*/ 853969279 h 21600"/>
              <a:gd name="T6" fmla="*/ 2147483647 w 21600"/>
              <a:gd name="T7" fmla="*/ 85396927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6699"/>
          </a:solidFill>
          <a:ln>
            <a:noFill/>
          </a:ln>
          <a:effectLst/>
          <a:extLst>
            <a:ext uri="{91240B29-F687-4F45-9708-019B960494DF}"/>
            <a:ext uri="{AF507438-7753-43E0-B8FC-AC1667EBCBE1}"/>
          </a:extLst>
        </p:spPr>
        <p:txBody>
          <a:bodyPr lIns="0" tIns="0" rIns="0" bIns="0" anchor="ctr"/>
          <a:lstStyle/>
          <a:p>
            <a:pPr hangingPunct="0">
              <a:defRPr/>
            </a:pPr>
            <a:endParaRPr lang="en-GB">
              <a:latin typeface="Tw Cen MT" charset="0"/>
              <a:ea typeface="Tw Cen MT" charset="0"/>
              <a:cs typeface="Tw Cen MT" charset="0"/>
              <a:sym typeface="Tw Cen MT" charset="0"/>
            </a:endParaRPr>
          </a:p>
        </p:txBody>
      </p:sp>
      <p:pic>
        <p:nvPicPr>
          <p:cNvPr id="1027" name="Picture 2" descr="UN-Logo-Official---In-White.png"/>
          <p:cNvPicPr>
            <a:picLocks noChangeAspect="1"/>
          </p:cNvPicPr>
          <p:nvPr/>
        </p:nvPicPr>
        <p:blipFill>
          <a:blip r:embed="rId14"/>
          <a:srcRect/>
          <a:stretch>
            <a:fillRect/>
          </a:stretch>
        </p:blipFill>
        <p:spPr bwMode="auto">
          <a:xfrm>
            <a:off x="142875" y="6072188"/>
            <a:ext cx="788988" cy="666750"/>
          </a:xfrm>
          <a:prstGeom prst="rect">
            <a:avLst/>
          </a:prstGeom>
          <a:noFill/>
          <a:ln w="9525">
            <a:noFill/>
            <a:miter lim="800000"/>
            <a:headEnd/>
            <a:tailEnd/>
          </a:ln>
        </p:spPr>
      </p:pic>
      <p:pic>
        <p:nvPicPr>
          <p:cNvPr id="1028" name="Picture 3" descr="PBSO-Logo.png"/>
          <p:cNvPicPr>
            <a:picLocks noChangeAspect="1"/>
          </p:cNvPicPr>
          <p:nvPr/>
        </p:nvPicPr>
        <p:blipFill>
          <a:blip r:embed="rId15"/>
          <a:srcRect/>
          <a:stretch>
            <a:fillRect/>
          </a:stretch>
        </p:blipFill>
        <p:spPr bwMode="auto">
          <a:xfrm>
            <a:off x="7858125" y="6072188"/>
            <a:ext cx="1157288" cy="631825"/>
          </a:xfrm>
          <a:prstGeom prst="rect">
            <a:avLst/>
          </a:prstGeom>
          <a:noFill/>
          <a:ln w="9525">
            <a:noFill/>
            <a:miter lim="800000"/>
            <a:headEnd/>
            <a:tailEnd/>
          </a:ln>
        </p:spPr>
      </p:pic>
      <p:pic>
        <p:nvPicPr>
          <p:cNvPr id="1029" name="Picture 4" descr="UN-Logo-Official---In-White.png"/>
          <p:cNvPicPr>
            <a:picLocks noChangeAspect="1"/>
          </p:cNvPicPr>
          <p:nvPr/>
        </p:nvPicPr>
        <p:blipFill>
          <a:blip r:embed="rId14"/>
          <a:srcRect/>
          <a:stretch>
            <a:fillRect/>
          </a:stretch>
        </p:blipFill>
        <p:spPr bwMode="auto">
          <a:xfrm>
            <a:off x="142875" y="6072188"/>
            <a:ext cx="788988" cy="666750"/>
          </a:xfrm>
          <a:prstGeom prst="rect">
            <a:avLst/>
          </a:prstGeom>
          <a:noFill/>
          <a:ln w="9525">
            <a:noFill/>
            <a:miter lim="800000"/>
            <a:headEnd/>
            <a:tailEnd/>
          </a:ln>
        </p:spPr>
      </p:pic>
      <p:pic>
        <p:nvPicPr>
          <p:cNvPr id="1030" name="Picture 5" descr="PBSO-Logo.png"/>
          <p:cNvPicPr>
            <a:picLocks noChangeAspect="1"/>
          </p:cNvPicPr>
          <p:nvPr/>
        </p:nvPicPr>
        <p:blipFill>
          <a:blip r:embed="rId15"/>
          <a:srcRect/>
          <a:stretch>
            <a:fillRect/>
          </a:stretch>
        </p:blipFill>
        <p:spPr bwMode="auto">
          <a:xfrm>
            <a:off x="7858125" y="6072188"/>
            <a:ext cx="1157288" cy="631825"/>
          </a:xfrm>
          <a:prstGeom prst="rect">
            <a:avLst/>
          </a:prstGeom>
          <a:noFill/>
          <a:ln w="9525">
            <a:noFill/>
            <a:miter lim="800000"/>
            <a:headEnd/>
            <a:tailEnd/>
          </a:ln>
        </p:spPr>
      </p:pic>
      <p:sp>
        <p:nvSpPr>
          <p:cNvPr id="1031" name="Rectangle 6"/>
          <p:cNvSpPr>
            <a:spLocks noGrp="1"/>
          </p:cNvSpPr>
          <p:nvPr>
            <p:ph type="title"/>
          </p:nvPr>
        </p:nvSpPr>
        <p:spPr bwMode="auto">
          <a:xfrm>
            <a:off x="457200" y="0"/>
            <a:ext cx="3008313" cy="1435100"/>
          </a:xfrm>
          <a:prstGeom prst="rect">
            <a:avLst/>
          </a:prstGeom>
          <a:noFill/>
          <a:ln w="9525">
            <a:noFill/>
            <a:miter lim="800000"/>
            <a:headEnd/>
            <a:tailEnd/>
          </a:ln>
        </p:spPr>
        <p:txBody>
          <a:bodyPr vert="horz" wrap="square" lIns="45719" tIns="45719" rIns="45719" bIns="45719" numCol="1" anchor="b" anchorCtr="0" compatLnSpc="1">
            <a:prstTxWarp prst="textNoShape">
              <a:avLst/>
            </a:prstTxWarp>
          </a:bodyPr>
          <a:lstStyle/>
          <a:p>
            <a:pPr lvl="0"/>
            <a:r>
              <a:rPr lang="en-US" altLang="en-US" smtClean="0">
                <a:sym typeface="Helvetica" pitchFamily="34" charset="0"/>
              </a:rPr>
              <a:t>Click to edit Master title style</a:t>
            </a:r>
          </a:p>
        </p:txBody>
      </p:sp>
      <p:sp>
        <p:nvSpPr>
          <p:cNvPr id="1032" name="Rectangle 7"/>
          <p:cNvSpPr>
            <a:spLocks noGrp="1"/>
          </p:cNvSpPr>
          <p:nvPr>
            <p:ph type="body" idx="1"/>
          </p:nvPr>
        </p:nvSpPr>
        <p:spPr bwMode="auto">
          <a:xfrm>
            <a:off x="3575050" y="273050"/>
            <a:ext cx="5111750" cy="6584950"/>
          </a:xfrm>
          <a:prstGeom prst="rect">
            <a:avLst/>
          </a:prstGeom>
          <a:noFill/>
          <a:ln w="9525">
            <a:noFill/>
            <a:miter lim="800000"/>
            <a:headEnd/>
            <a:tailEnd/>
          </a:ln>
        </p:spPr>
        <p:txBody>
          <a:bodyPr vert="horz" wrap="square" lIns="45719" tIns="45719" rIns="45719" bIns="45719" numCol="1" anchor="t" anchorCtr="0" compatLnSpc="1">
            <a:prstTxWarp prst="textNoShape">
              <a:avLst/>
            </a:prstTxWarp>
          </a:bodyPr>
          <a:lstStyle/>
          <a:p>
            <a:pPr lvl="0"/>
            <a:r>
              <a:rPr lang="en-US" altLang="en-US" smtClean="0">
                <a:sym typeface="Helvetica" pitchFamily="34" charset="0"/>
              </a:rPr>
              <a:t>Click to edit Master text styles</a:t>
            </a:r>
          </a:p>
          <a:p>
            <a:pPr lvl="1"/>
            <a:r>
              <a:rPr lang="en-US" altLang="en-US" smtClean="0">
                <a:sym typeface="Helvetica" pitchFamily="34" charset="0"/>
              </a:rPr>
              <a:t>Second level</a:t>
            </a:r>
          </a:p>
          <a:p>
            <a:pPr lvl="2"/>
            <a:r>
              <a:rPr lang="en-US" altLang="en-US" smtClean="0">
                <a:sym typeface="Helvetica" pitchFamily="34" charset="0"/>
              </a:rPr>
              <a:t>Third level</a:t>
            </a:r>
          </a:p>
          <a:p>
            <a:pPr lvl="3"/>
            <a:r>
              <a:rPr lang="en-US" altLang="en-US" smtClean="0">
                <a:sym typeface="Helvetica" pitchFamily="34" charset="0"/>
              </a:rPr>
              <a:t>Fourth level</a:t>
            </a:r>
          </a:p>
          <a:p>
            <a:pPr lvl="4"/>
            <a:r>
              <a:rPr lang="en-US" altLang="en-US" smtClean="0">
                <a:sym typeface="Helvetica" pitchFamily="34" charset="0"/>
              </a:rPr>
              <a:t>Fifth level</a:t>
            </a:r>
          </a:p>
        </p:txBody>
      </p:sp>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Lst>
  <p:txStyles>
    <p:titleStyle>
      <a:lvl1pPr algn="l" defTabSz="457200" rtl="0" eaLnBrk="0" fontAlgn="base" hangingPunct="0">
        <a:spcBef>
          <a:spcPct val="0"/>
        </a:spcBef>
        <a:spcAft>
          <a:spcPct val="0"/>
        </a:spcAft>
        <a:defRPr sz="1200">
          <a:solidFill>
            <a:srgbClr val="000000"/>
          </a:solidFill>
          <a:latin typeface="+mj-lt"/>
          <a:ea typeface="+mj-ea"/>
          <a:cs typeface="+mj-cs"/>
          <a:sym typeface="Helvetica" pitchFamily="34" charset="0"/>
        </a:defRPr>
      </a:lvl1pPr>
      <a:lvl2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pitchFamily="34" charset="0"/>
        </a:defRPr>
      </a:lvl2pPr>
      <a:lvl3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pitchFamily="34" charset="0"/>
        </a:defRPr>
      </a:lvl3pPr>
      <a:lvl4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pitchFamily="34" charset="0"/>
        </a:defRPr>
      </a:lvl4pPr>
      <a:lvl5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pitchFamily="34" charset="0"/>
        </a:defRPr>
      </a:lvl5pPr>
      <a:lvl6pPr marL="4572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p:titleStyle>
    <p:bodyStyle>
      <a:lvl1pPr marL="342900" indent="-342900" algn="l" defTabSz="457200" rtl="0" eaLnBrk="0" fontAlgn="base" hangingPunct="0">
        <a:spcBef>
          <a:spcPct val="0"/>
        </a:spcBef>
        <a:spcAft>
          <a:spcPct val="0"/>
        </a:spcAft>
        <a:defRPr sz="1200">
          <a:solidFill>
            <a:srgbClr val="000000"/>
          </a:solidFill>
          <a:latin typeface="+mn-lt"/>
          <a:ea typeface="+mn-ea"/>
          <a:cs typeface="+mn-cs"/>
          <a:sym typeface="Helvetica" pitchFamily="34" charset="0"/>
        </a:defRPr>
      </a:lvl1pPr>
      <a:lvl2pPr marL="228600" indent="228600" algn="l" defTabSz="457200" rtl="0" eaLnBrk="0" fontAlgn="base" hangingPunct="0">
        <a:spcBef>
          <a:spcPct val="0"/>
        </a:spcBef>
        <a:spcAft>
          <a:spcPct val="0"/>
        </a:spcAft>
        <a:defRPr sz="1200">
          <a:solidFill>
            <a:srgbClr val="000000"/>
          </a:solidFill>
          <a:latin typeface="+mn-lt"/>
          <a:ea typeface="+mn-ea"/>
          <a:cs typeface="+mn-cs"/>
          <a:sym typeface="Helvetica" pitchFamily="34" charset="0"/>
        </a:defRPr>
      </a:lvl2pPr>
      <a:lvl3pPr marL="457200" indent="457200" algn="l" defTabSz="457200" rtl="0" eaLnBrk="0" fontAlgn="base" hangingPunct="0">
        <a:spcBef>
          <a:spcPct val="0"/>
        </a:spcBef>
        <a:spcAft>
          <a:spcPct val="0"/>
        </a:spcAft>
        <a:defRPr sz="1200">
          <a:solidFill>
            <a:srgbClr val="000000"/>
          </a:solidFill>
          <a:latin typeface="+mn-lt"/>
          <a:ea typeface="+mn-ea"/>
          <a:cs typeface="+mn-cs"/>
          <a:sym typeface="Helvetica" pitchFamily="34" charset="0"/>
        </a:defRPr>
      </a:lvl3pPr>
      <a:lvl4pPr marL="685800" indent="685800" algn="l" defTabSz="457200" rtl="0" eaLnBrk="0" fontAlgn="base" hangingPunct="0">
        <a:spcBef>
          <a:spcPct val="0"/>
        </a:spcBef>
        <a:spcAft>
          <a:spcPct val="0"/>
        </a:spcAft>
        <a:defRPr sz="1200">
          <a:solidFill>
            <a:srgbClr val="000000"/>
          </a:solidFill>
          <a:latin typeface="+mn-lt"/>
          <a:ea typeface="+mn-ea"/>
          <a:cs typeface="+mn-cs"/>
          <a:sym typeface="Helvetica" pitchFamily="34" charset="0"/>
        </a:defRPr>
      </a:lvl4pPr>
      <a:lvl5pPr marL="914400" indent="914400" algn="l" defTabSz="457200" rtl="0" eaLnBrk="0" fontAlgn="base" hangingPunct="0">
        <a:spcBef>
          <a:spcPct val="0"/>
        </a:spcBef>
        <a:spcAft>
          <a:spcPct val="0"/>
        </a:spcAft>
        <a:defRPr sz="1200">
          <a:solidFill>
            <a:srgbClr val="000000"/>
          </a:solidFill>
          <a:latin typeface="+mn-lt"/>
          <a:ea typeface="+mn-ea"/>
          <a:cs typeface="+mn-cs"/>
          <a:sym typeface="Helvetica" pitchFamily="34" charset="0"/>
        </a:defRPr>
      </a:lvl5pPr>
      <a:lvl6pPr marL="1371600" algn="l" defTabSz="457200" rtl="0" fontAlgn="base" hangingPunct="0">
        <a:spcBef>
          <a:spcPct val="0"/>
        </a:spcBef>
        <a:spcAft>
          <a:spcPct val="0"/>
        </a:spcAft>
        <a:defRPr sz="1200">
          <a:solidFill>
            <a:srgbClr val="000000"/>
          </a:solidFill>
          <a:latin typeface="+mn-lt"/>
          <a:ea typeface="+mn-ea"/>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mn-ea"/>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mn-ea"/>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mn-ea"/>
          <a:cs typeface="+mn-cs"/>
          <a:sym typeface="Helvetic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AutoShape 1"/>
          <p:cNvSpPr>
            <a:spLocks/>
          </p:cNvSpPr>
          <p:nvPr/>
        </p:nvSpPr>
        <p:spPr bwMode="auto">
          <a:xfrm>
            <a:off x="0" y="5929313"/>
            <a:ext cx="9144000" cy="927100"/>
          </a:xfrm>
          <a:custGeom>
            <a:avLst/>
            <a:gdLst>
              <a:gd name="T0" fmla="*/ 2147483647 w 21600"/>
              <a:gd name="T1" fmla="*/ 853969279 h 21600"/>
              <a:gd name="T2" fmla="*/ 2147483647 w 21600"/>
              <a:gd name="T3" fmla="*/ 853969279 h 21600"/>
              <a:gd name="T4" fmla="*/ 2147483647 w 21600"/>
              <a:gd name="T5" fmla="*/ 853969279 h 21600"/>
              <a:gd name="T6" fmla="*/ 2147483647 w 21600"/>
              <a:gd name="T7" fmla="*/ 85396927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6699"/>
          </a:solidFill>
          <a:ln>
            <a:noFill/>
          </a:ln>
          <a:effectLst/>
          <a:extLst>
            <a:ext uri="{91240B29-F687-4F45-9708-019B960494DF}"/>
            <a:ext uri="{AF507438-7753-43E0-B8FC-AC1667EBCBE1}"/>
          </a:extLst>
        </p:spPr>
        <p:txBody>
          <a:bodyPr lIns="0" tIns="0" rIns="0" bIns="0" anchor="ctr"/>
          <a:lstStyle/>
          <a:p>
            <a:pPr hangingPunct="0">
              <a:defRPr/>
            </a:pPr>
            <a:endParaRPr lang="en-GB">
              <a:latin typeface="Tw Cen MT" charset="0"/>
              <a:ea typeface="Tw Cen MT" charset="0"/>
              <a:cs typeface="Tw Cen MT" charset="0"/>
              <a:sym typeface="Tw Cen MT" charset="0"/>
            </a:endParaRPr>
          </a:p>
        </p:txBody>
      </p:sp>
      <p:pic>
        <p:nvPicPr>
          <p:cNvPr id="13315" name="Picture 2" descr="UN-Logo-Official---In-White.png"/>
          <p:cNvPicPr>
            <a:picLocks noChangeAspect="1"/>
          </p:cNvPicPr>
          <p:nvPr/>
        </p:nvPicPr>
        <p:blipFill>
          <a:blip r:embed="rId14"/>
          <a:srcRect/>
          <a:stretch>
            <a:fillRect/>
          </a:stretch>
        </p:blipFill>
        <p:spPr bwMode="auto">
          <a:xfrm>
            <a:off x="142875" y="6072188"/>
            <a:ext cx="788988" cy="666750"/>
          </a:xfrm>
          <a:prstGeom prst="rect">
            <a:avLst/>
          </a:prstGeom>
          <a:noFill/>
          <a:ln w="9525">
            <a:noFill/>
            <a:miter lim="800000"/>
            <a:headEnd/>
            <a:tailEnd/>
          </a:ln>
        </p:spPr>
      </p:pic>
      <p:pic>
        <p:nvPicPr>
          <p:cNvPr id="13316" name="Picture 3" descr="PBSO-Logo.png"/>
          <p:cNvPicPr>
            <a:picLocks noChangeAspect="1"/>
          </p:cNvPicPr>
          <p:nvPr/>
        </p:nvPicPr>
        <p:blipFill>
          <a:blip r:embed="rId15"/>
          <a:srcRect/>
          <a:stretch>
            <a:fillRect/>
          </a:stretch>
        </p:blipFill>
        <p:spPr bwMode="auto">
          <a:xfrm>
            <a:off x="7858125" y="6072188"/>
            <a:ext cx="1157288" cy="631825"/>
          </a:xfrm>
          <a:prstGeom prst="rect">
            <a:avLst/>
          </a:prstGeom>
          <a:noFill/>
          <a:ln w="9525">
            <a:noFill/>
            <a:miter lim="800000"/>
            <a:headEnd/>
            <a:tailEnd/>
          </a:ln>
        </p:spPr>
      </p:pic>
      <p:pic>
        <p:nvPicPr>
          <p:cNvPr id="13317" name="Picture 4" descr="UN-Logo-Official---In-White.png"/>
          <p:cNvPicPr>
            <a:picLocks noChangeAspect="1"/>
          </p:cNvPicPr>
          <p:nvPr/>
        </p:nvPicPr>
        <p:blipFill>
          <a:blip r:embed="rId14"/>
          <a:srcRect/>
          <a:stretch>
            <a:fillRect/>
          </a:stretch>
        </p:blipFill>
        <p:spPr bwMode="auto">
          <a:xfrm>
            <a:off x="142875" y="6072188"/>
            <a:ext cx="788988" cy="666750"/>
          </a:xfrm>
          <a:prstGeom prst="rect">
            <a:avLst/>
          </a:prstGeom>
          <a:noFill/>
          <a:ln w="9525">
            <a:noFill/>
            <a:miter lim="800000"/>
            <a:headEnd/>
            <a:tailEnd/>
          </a:ln>
        </p:spPr>
      </p:pic>
      <p:pic>
        <p:nvPicPr>
          <p:cNvPr id="13318" name="Picture 5" descr="PBSO-Logo.png"/>
          <p:cNvPicPr>
            <a:picLocks noChangeAspect="1"/>
          </p:cNvPicPr>
          <p:nvPr/>
        </p:nvPicPr>
        <p:blipFill>
          <a:blip r:embed="rId15"/>
          <a:srcRect/>
          <a:stretch>
            <a:fillRect/>
          </a:stretch>
        </p:blipFill>
        <p:spPr bwMode="auto">
          <a:xfrm>
            <a:off x="7858125" y="6072188"/>
            <a:ext cx="1157288" cy="631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 id="2147483674" r:id="rId2"/>
    <p:sldLayoutId id="2147483673" r:id="rId3"/>
    <p:sldLayoutId id="2147483672" r:id="rId4"/>
    <p:sldLayoutId id="2147483671" r:id="rId5"/>
    <p:sldLayoutId id="2147483670" r:id="rId6"/>
    <p:sldLayoutId id="2147483669" r:id="rId7"/>
    <p:sldLayoutId id="2147483668" r:id="rId8"/>
    <p:sldLayoutId id="2147483667" r:id="rId9"/>
    <p:sldLayoutId id="2147483666" r:id="rId10"/>
    <p:sldLayoutId id="2147483665" r:id="rId11"/>
  </p:sldLayoutIdLst>
  <p:txStyles>
    <p:titleStyle>
      <a:lvl1pPr algn="l" defTabSz="457200" rtl="0" eaLnBrk="0" fontAlgn="base" hangingPunct="0">
        <a:spcBef>
          <a:spcPct val="0"/>
        </a:spcBef>
        <a:spcAft>
          <a:spcPct val="0"/>
        </a:spcAft>
        <a:defRPr sz="1200">
          <a:solidFill>
            <a:srgbClr val="000000"/>
          </a:solidFill>
          <a:latin typeface="+mj-lt"/>
          <a:ea typeface="+mj-ea"/>
          <a:cs typeface="+mj-cs"/>
          <a:sym typeface="Helvetica" pitchFamily="34" charset="0"/>
        </a:defRPr>
      </a:lvl1pPr>
      <a:lvl2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pitchFamily="34" charset="0"/>
        </a:defRPr>
      </a:lvl2pPr>
      <a:lvl3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pitchFamily="34" charset="0"/>
        </a:defRPr>
      </a:lvl3pPr>
      <a:lvl4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pitchFamily="34" charset="0"/>
        </a:defRPr>
      </a:lvl4pPr>
      <a:lvl5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pitchFamily="34" charset="0"/>
        </a:defRPr>
      </a:lvl5pPr>
      <a:lvl6pPr marL="4572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p:titleStyle>
    <p:bodyStyle>
      <a:lvl1pPr marL="342900" indent="-342900" algn="l" defTabSz="457200" rtl="0" eaLnBrk="0" fontAlgn="base" hangingPunct="0">
        <a:spcBef>
          <a:spcPct val="0"/>
        </a:spcBef>
        <a:spcAft>
          <a:spcPct val="0"/>
        </a:spcAft>
        <a:defRPr sz="1200">
          <a:solidFill>
            <a:srgbClr val="000000"/>
          </a:solidFill>
          <a:latin typeface="+mn-lt"/>
          <a:ea typeface="+mn-ea"/>
          <a:cs typeface="+mn-cs"/>
          <a:sym typeface="Helvetica" pitchFamily="34" charset="0"/>
        </a:defRPr>
      </a:lvl1pPr>
      <a:lvl2pPr marL="228600" indent="228600" algn="l" defTabSz="457200" rtl="0" eaLnBrk="0" fontAlgn="base" hangingPunct="0">
        <a:spcBef>
          <a:spcPct val="0"/>
        </a:spcBef>
        <a:spcAft>
          <a:spcPct val="0"/>
        </a:spcAft>
        <a:defRPr sz="1200">
          <a:solidFill>
            <a:srgbClr val="000000"/>
          </a:solidFill>
          <a:latin typeface="+mn-lt"/>
          <a:ea typeface="+mn-ea"/>
          <a:cs typeface="+mn-cs"/>
          <a:sym typeface="Helvetica" pitchFamily="34" charset="0"/>
        </a:defRPr>
      </a:lvl2pPr>
      <a:lvl3pPr marL="457200" indent="457200" algn="l" defTabSz="457200" rtl="0" eaLnBrk="0" fontAlgn="base" hangingPunct="0">
        <a:spcBef>
          <a:spcPct val="0"/>
        </a:spcBef>
        <a:spcAft>
          <a:spcPct val="0"/>
        </a:spcAft>
        <a:defRPr sz="1200">
          <a:solidFill>
            <a:srgbClr val="000000"/>
          </a:solidFill>
          <a:latin typeface="+mn-lt"/>
          <a:ea typeface="+mn-ea"/>
          <a:cs typeface="+mn-cs"/>
          <a:sym typeface="Helvetica" pitchFamily="34" charset="0"/>
        </a:defRPr>
      </a:lvl3pPr>
      <a:lvl4pPr marL="685800" indent="685800" algn="l" defTabSz="457200" rtl="0" eaLnBrk="0" fontAlgn="base" hangingPunct="0">
        <a:spcBef>
          <a:spcPct val="0"/>
        </a:spcBef>
        <a:spcAft>
          <a:spcPct val="0"/>
        </a:spcAft>
        <a:defRPr sz="1200">
          <a:solidFill>
            <a:srgbClr val="000000"/>
          </a:solidFill>
          <a:latin typeface="+mn-lt"/>
          <a:ea typeface="+mn-ea"/>
          <a:cs typeface="+mn-cs"/>
          <a:sym typeface="Helvetica" pitchFamily="34" charset="0"/>
        </a:defRPr>
      </a:lvl4pPr>
      <a:lvl5pPr marL="914400" indent="914400" algn="l" defTabSz="457200" rtl="0" eaLnBrk="0" fontAlgn="base" hangingPunct="0">
        <a:spcBef>
          <a:spcPct val="0"/>
        </a:spcBef>
        <a:spcAft>
          <a:spcPct val="0"/>
        </a:spcAft>
        <a:defRPr sz="1200">
          <a:solidFill>
            <a:srgbClr val="000000"/>
          </a:solidFill>
          <a:latin typeface="+mn-lt"/>
          <a:ea typeface="+mn-ea"/>
          <a:cs typeface="+mn-cs"/>
          <a:sym typeface="Helvetica" pitchFamily="34" charset="0"/>
        </a:defRPr>
      </a:lvl5pPr>
      <a:lvl6pPr marL="1371600" algn="l" defTabSz="457200" rtl="0" fontAlgn="base" hangingPunct="0">
        <a:spcBef>
          <a:spcPct val="0"/>
        </a:spcBef>
        <a:spcAft>
          <a:spcPct val="0"/>
        </a:spcAft>
        <a:defRPr sz="1200">
          <a:solidFill>
            <a:srgbClr val="000000"/>
          </a:solidFill>
          <a:latin typeface="+mn-lt"/>
          <a:ea typeface="+mn-ea"/>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mn-ea"/>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mn-ea"/>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mn-ea"/>
          <a:cs typeface="+mn-cs"/>
          <a:sym typeface="Helvetic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AutoShape 1"/>
          <p:cNvSpPr>
            <a:spLocks/>
          </p:cNvSpPr>
          <p:nvPr/>
        </p:nvSpPr>
        <p:spPr bwMode="auto">
          <a:xfrm>
            <a:off x="0" y="5929313"/>
            <a:ext cx="9144000" cy="927100"/>
          </a:xfrm>
          <a:custGeom>
            <a:avLst/>
            <a:gdLst>
              <a:gd name="T0" fmla="*/ 2147483647 w 21600"/>
              <a:gd name="T1" fmla="*/ 853969279 h 21600"/>
              <a:gd name="T2" fmla="*/ 2147483647 w 21600"/>
              <a:gd name="T3" fmla="*/ 853969279 h 21600"/>
              <a:gd name="T4" fmla="*/ 2147483647 w 21600"/>
              <a:gd name="T5" fmla="*/ 853969279 h 21600"/>
              <a:gd name="T6" fmla="*/ 2147483647 w 21600"/>
              <a:gd name="T7" fmla="*/ 85396927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6699"/>
          </a:solidFill>
          <a:ln>
            <a:noFill/>
          </a:ln>
          <a:effectLst/>
          <a:extLst>
            <a:ext uri="{91240B29-F687-4F45-9708-019B960494DF}"/>
            <a:ext uri="{AF507438-7753-43E0-B8FC-AC1667EBCBE1}"/>
          </a:extLst>
        </p:spPr>
        <p:txBody>
          <a:bodyPr lIns="0" tIns="0" rIns="0" bIns="0" anchor="ctr"/>
          <a:lstStyle/>
          <a:p>
            <a:pPr hangingPunct="0">
              <a:defRPr/>
            </a:pPr>
            <a:endParaRPr lang="en-GB">
              <a:latin typeface="Tw Cen MT" charset="0"/>
              <a:ea typeface="Tw Cen MT" charset="0"/>
              <a:cs typeface="Tw Cen MT" charset="0"/>
              <a:sym typeface="Tw Cen MT" charset="0"/>
            </a:endParaRPr>
          </a:p>
        </p:txBody>
      </p:sp>
      <p:pic>
        <p:nvPicPr>
          <p:cNvPr id="25603" name="Picture 2" descr="UN-Logo-Official---In-White.png"/>
          <p:cNvPicPr>
            <a:picLocks noChangeAspect="1"/>
          </p:cNvPicPr>
          <p:nvPr/>
        </p:nvPicPr>
        <p:blipFill>
          <a:blip r:embed="rId14"/>
          <a:srcRect/>
          <a:stretch>
            <a:fillRect/>
          </a:stretch>
        </p:blipFill>
        <p:spPr bwMode="auto">
          <a:xfrm>
            <a:off x="142875" y="6072188"/>
            <a:ext cx="788988" cy="666750"/>
          </a:xfrm>
          <a:prstGeom prst="rect">
            <a:avLst/>
          </a:prstGeom>
          <a:noFill/>
          <a:ln w="9525">
            <a:noFill/>
            <a:miter lim="800000"/>
            <a:headEnd/>
            <a:tailEnd/>
          </a:ln>
        </p:spPr>
      </p:pic>
      <p:pic>
        <p:nvPicPr>
          <p:cNvPr id="25604" name="Picture 3" descr="PBSO-Logo.png"/>
          <p:cNvPicPr>
            <a:picLocks noChangeAspect="1"/>
          </p:cNvPicPr>
          <p:nvPr/>
        </p:nvPicPr>
        <p:blipFill>
          <a:blip r:embed="rId15"/>
          <a:srcRect/>
          <a:stretch>
            <a:fillRect/>
          </a:stretch>
        </p:blipFill>
        <p:spPr bwMode="auto">
          <a:xfrm>
            <a:off x="7858125" y="6072188"/>
            <a:ext cx="1157288" cy="631825"/>
          </a:xfrm>
          <a:prstGeom prst="rect">
            <a:avLst/>
          </a:prstGeom>
          <a:noFill/>
          <a:ln w="9525">
            <a:noFill/>
            <a:miter lim="800000"/>
            <a:headEnd/>
            <a:tailEnd/>
          </a:ln>
        </p:spPr>
      </p:pic>
      <p:pic>
        <p:nvPicPr>
          <p:cNvPr id="25605" name="Picture 4" descr="UN-Logo-Official---In-White.png"/>
          <p:cNvPicPr>
            <a:picLocks noChangeAspect="1"/>
          </p:cNvPicPr>
          <p:nvPr/>
        </p:nvPicPr>
        <p:blipFill>
          <a:blip r:embed="rId14"/>
          <a:srcRect/>
          <a:stretch>
            <a:fillRect/>
          </a:stretch>
        </p:blipFill>
        <p:spPr bwMode="auto">
          <a:xfrm>
            <a:off x="142875" y="6072188"/>
            <a:ext cx="788988" cy="666750"/>
          </a:xfrm>
          <a:prstGeom prst="rect">
            <a:avLst/>
          </a:prstGeom>
          <a:noFill/>
          <a:ln w="9525">
            <a:noFill/>
            <a:miter lim="800000"/>
            <a:headEnd/>
            <a:tailEnd/>
          </a:ln>
        </p:spPr>
      </p:pic>
      <p:pic>
        <p:nvPicPr>
          <p:cNvPr id="25606" name="Picture 5" descr="PBSO-Logo.png"/>
          <p:cNvPicPr>
            <a:picLocks noChangeAspect="1"/>
          </p:cNvPicPr>
          <p:nvPr/>
        </p:nvPicPr>
        <p:blipFill>
          <a:blip r:embed="rId15"/>
          <a:srcRect/>
          <a:stretch>
            <a:fillRect/>
          </a:stretch>
        </p:blipFill>
        <p:spPr bwMode="auto">
          <a:xfrm>
            <a:off x="7858125" y="6072188"/>
            <a:ext cx="1157288" cy="631825"/>
          </a:xfrm>
          <a:prstGeom prst="rect">
            <a:avLst/>
          </a:prstGeom>
          <a:noFill/>
          <a:ln w="9525">
            <a:noFill/>
            <a:miter lim="800000"/>
            <a:headEnd/>
            <a:tailEnd/>
          </a:ln>
        </p:spPr>
      </p:pic>
      <p:sp>
        <p:nvSpPr>
          <p:cNvPr id="25607" name="Rectangle 6"/>
          <p:cNvSpPr>
            <a:spLocks noGrp="1"/>
          </p:cNvSpPr>
          <p:nvPr>
            <p:ph type="title"/>
          </p:nvPr>
        </p:nvSpPr>
        <p:spPr bwMode="auto">
          <a:xfrm>
            <a:off x="571500" y="0"/>
            <a:ext cx="8191500" cy="1446213"/>
          </a:xfrm>
          <a:prstGeom prst="rect">
            <a:avLst/>
          </a:prstGeom>
          <a:noFill/>
          <a:ln w="9525">
            <a:noFill/>
            <a:miter lim="800000"/>
            <a:headEnd/>
            <a:tailEnd/>
          </a:ln>
        </p:spPr>
        <p:txBody>
          <a:bodyPr vert="horz" wrap="square" lIns="45719" tIns="45719" rIns="45719" bIns="45719" numCol="1" anchor="ctr" anchorCtr="0" compatLnSpc="1">
            <a:prstTxWarp prst="textNoShape">
              <a:avLst/>
            </a:prstTxWarp>
          </a:bodyPr>
          <a:lstStyle/>
          <a:p>
            <a:pPr lvl="0"/>
            <a:r>
              <a:rPr lang="en-US" altLang="en-US" smtClean="0">
                <a:sym typeface="Helvetica" pitchFamily="34" charset="0"/>
              </a:rPr>
              <a:t>Click to edit Master title style</a:t>
            </a:r>
          </a:p>
        </p:txBody>
      </p:sp>
      <p:sp>
        <p:nvSpPr>
          <p:cNvPr id="25608" name="Rectangle 7"/>
          <p:cNvSpPr>
            <a:spLocks noGrp="1"/>
          </p:cNvSpPr>
          <p:nvPr>
            <p:ph type="body" idx="1"/>
          </p:nvPr>
        </p:nvSpPr>
        <p:spPr bwMode="auto">
          <a:xfrm>
            <a:off x="612775" y="1600200"/>
            <a:ext cx="8153400" cy="5256213"/>
          </a:xfrm>
          <a:prstGeom prst="rect">
            <a:avLst/>
          </a:prstGeom>
          <a:noFill/>
          <a:ln w="9525">
            <a:noFill/>
            <a:miter lim="800000"/>
            <a:headEnd/>
            <a:tailEnd/>
          </a:ln>
        </p:spPr>
        <p:txBody>
          <a:bodyPr vert="horz" wrap="square" lIns="45719" tIns="45719" rIns="45719" bIns="45719" numCol="1" anchor="t" anchorCtr="0" compatLnSpc="1">
            <a:prstTxWarp prst="textNoShape">
              <a:avLst/>
            </a:prstTxWarp>
          </a:bodyPr>
          <a:lstStyle/>
          <a:p>
            <a:pPr lvl="0"/>
            <a:r>
              <a:rPr lang="en-US" altLang="en-US" smtClean="0">
                <a:sym typeface="Helvetica" pitchFamily="34" charset="0"/>
              </a:rPr>
              <a:t>Click to edit Master text styles</a:t>
            </a:r>
          </a:p>
          <a:p>
            <a:pPr lvl="1"/>
            <a:r>
              <a:rPr lang="en-US" altLang="en-US" smtClean="0">
                <a:sym typeface="Helvetica" pitchFamily="34" charset="0"/>
              </a:rPr>
              <a:t>Second level</a:t>
            </a:r>
          </a:p>
          <a:p>
            <a:pPr lvl="2"/>
            <a:r>
              <a:rPr lang="en-US" altLang="en-US" smtClean="0">
                <a:sym typeface="Helvetica" pitchFamily="34" charset="0"/>
              </a:rPr>
              <a:t>Third level</a:t>
            </a:r>
          </a:p>
          <a:p>
            <a:pPr lvl="3"/>
            <a:r>
              <a:rPr lang="en-US" altLang="en-US" smtClean="0">
                <a:sym typeface="Helvetica" pitchFamily="34" charset="0"/>
              </a:rPr>
              <a:t>Fourth level</a:t>
            </a:r>
          </a:p>
          <a:p>
            <a:pPr lvl="4"/>
            <a:r>
              <a:rPr lang="en-US" altLang="en-US" smtClean="0">
                <a:sym typeface="Helvetica" pitchFamily="34" charset="0"/>
              </a:rPr>
              <a:t>Fifth level</a:t>
            </a:r>
          </a:p>
        </p:txBody>
      </p:sp>
    </p:spTree>
  </p:cSld>
  <p:clrMap bg1="lt1" tx1="dk1" bg2="lt2" tx2="dk2" accent1="accent1" accent2="accent2" accent3="accent3" accent4="accent4" accent5="accent5" accent6="accent6" hlink="hlink" folHlink="folHlink"/>
  <p:sldLayoutIdLst>
    <p:sldLayoutId id="2147483686" r:id="rId1"/>
    <p:sldLayoutId id="2147483685" r:id="rId2"/>
    <p:sldLayoutId id="2147483684" r:id="rId3"/>
    <p:sldLayoutId id="2147483683" r:id="rId4"/>
    <p:sldLayoutId id="2147483682" r:id="rId5"/>
    <p:sldLayoutId id="2147483681" r:id="rId6"/>
    <p:sldLayoutId id="2147483680" r:id="rId7"/>
    <p:sldLayoutId id="2147483679" r:id="rId8"/>
    <p:sldLayoutId id="2147483678" r:id="rId9"/>
    <p:sldLayoutId id="2147483677" r:id="rId10"/>
    <p:sldLayoutId id="2147483676" r:id="rId11"/>
  </p:sldLayoutIdLst>
  <p:txStyles>
    <p:titleStyle>
      <a:lvl1pPr algn="l" defTabSz="457200" rtl="0" eaLnBrk="0" fontAlgn="base" hangingPunct="0">
        <a:spcBef>
          <a:spcPct val="0"/>
        </a:spcBef>
        <a:spcAft>
          <a:spcPct val="0"/>
        </a:spcAft>
        <a:defRPr sz="1200">
          <a:solidFill>
            <a:srgbClr val="000000"/>
          </a:solidFill>
          <a:latin typeface="+mj-lt"/>
          <a:ea typeface="+mj-ea"/>
          <a:cs typeface="+mj-cs"/>
          <a:sym typeface="Helvetica" pitchFamily="34" charset="0"/>
        </a:defRPr>
      </a:lvl1pPr>
      <a:lvl2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pitchFamily="34" charset="0"/>
        </a:defRPr>
      </a:lvl2pPr>
      <a:lvl3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pitchFamily="34" charset="0"/>
        </a:defRPr>
      </a:lvl3pPr>
      <a:lvl4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pitchFamily="34" charset="0"/>
        </a:defRPr>
      </a:lvl4pPr>
      <a:lvl5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pitchFamily="34" charset="0"/>
        </a:defRPr>
      </a:lvl5pPr>
      <a:lvl6pPr marL="4572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p:titleStyle>
    <p:bodyStyle>
      <a:lvl1pPr marL="342900" indent="-342900" algn="l" defTabSz="457200" rtl="0" eaLnBrk="0" fontAlgn="base" hangingPunct="0">
        <a:spcBef>
          <a:spcPct val="0"/>
        </a:spcBef>
        <a:spcAft>
          <a:spcPct val="0"/>
        </a:spcAft>
        <a:defRPr sz="1200">
          <a:solidFill>
            <a:srgbClr val="000000"/>
          </a:solidFill>
          <a:latin typeface="+mn-lt"/>
          <a:ea typeface="+mn-ea"/>
          <a:cs typeface="+mn-cs"/>
          <a:sym typeface="Helvetica" pitchFamily="34" charset="0"/>
        </a:defRPr>
      </a:lvl1pPr>
      <a:lvl2pPr marL="228600" indent="228600" algn="l" defTabSz="457200" rtl="0" eaLnBrk="0" fontAlgn="base" hangingPunct="0">
        <a:spcBef>
          <a:spcPct val="0"/>
        </a:spcBef>
        <a:spcAft>
          <a:spcPct val="0"/>
        </a:spcAft>
        <a:defRPr sz="1200">
          <a:solidFill>
            <a:srgbClr val="000000"/>
          </a:solidFill>
          <a:latin typeface="+mn-lt"/>
          <a:ea typeface="+mn-ea"/>
          <a:cs typeface="+mn-cs"/>
          <a:sym typeface="Helvetica" pitchFamily="34" charset="0"/>
        </a:defRPr>
      </a:lvl2pPr>
      <a:lvl3pPr marL="457200" indent="457200" algn="l" defTabSz="457200" rtl="0" eaLnBrk="0" fontAlgn="base" hangingPunct="0">
        <a:spcBef>
          <a:spcPct val="0"/>
        </a:spcBef>
        <a:spcAft>
          <a:spcPct val="0"/>
        </a:spcAft>
        <a:defRPr sz="1200">
          <a:solidFill>
            <a:srgbClr val="000000"/>
          </a:solidFill>
          <a:latin typeface="+mn-lt"/>
          <a:ea typeface="+mn-ea"/>
          <a:cs typeface="+mn-cs"/>
          <a:sym typeface="Helvetica" pitchFamily="34" charset="0"/>
        </a:defRPr>
      </a:lvl3pPr>
      <a:lvl4pPr marL="685800" indent="685800" algn="l" defTabSz="457200" rtl="0" eaLnBrk="0" fontAlgn="base" hangingPunct="0">
        <a:spcBef>
          <a:spcPct val="0"/>
        </a:spcBef>
        <a:spcAft>
          <a:spcPct val="0"/>
        </a:spcAft>
        <a:defRPr sz="1200">
          <a:solidFill>
            <a:srgbClr val="000000"/>
          </a:solidFill>
          <a:latin typeface="+mn-lt"/>
          <a:ea typeface="+mn-ea"/>
          <a:cs typeface="+mn-cs"/>
          <a:sym typeface="Helvetica" pitchFamily="34" charset="0"/>
        </a:defRPr>
      </a:lvl4pPr>
      <a:lvl5pPr marL="914400" indent="914400" algn="l" defTabSz="457200" rtl="0" eaLnBrk="0" fontAlgn="base" hangingPunct="0">
        <a:spcBef>
          <a:spcPct val="0"/>
        </a:spcBef>
        <a:spcAft>
          <a:spcPct val="0"/>
        </a:spcAft>
        <a:defRPr sz="1200">
          <a:solidFill>
            <a:srgbClr val="000000"/>
          </a:solidFill>
          <a:latin typeface="+mn-lt"/>
          <a:ea typeface="+mn-ea"/>
          <a:cs typeface="+mn-cs"/>
          <a:sym typeface="Helvetica" pitchFamily="34" charset="0"/>
        </a:defRPr>
      </a:lvl5pPr>
      <a:lvl6pPr marL="1371600" algn="l" defTabSz="457200" rtl="0" fontAlgn="base" hangingPunct="0">
        <a:spcBef>
          <a:spcPct val="0"/>
        </a:spcBef>
        <a:spcAft>
          <a:spcPct val="0"/>
        </a:spcAft>
        <a:defRPr sz="1200">
          <a:solidFill>
            <a:srgbClr val="000000"/>
          </a:solidFill>
          <a:latin typeface="+mn-lt"/>
          <a:ea typeface="+mn-ea"/>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mn-ea"/>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mn-ea"/>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mn-ea"/>
          <a:cs typeface="+mn-cs"/>
          <a:sym typeface="Helvetic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AutoShape 1"/>
          <p:cNvSpPr>
            <a:spLocks/>
          </p:cNvSpPr>
          <p:nvPr/>
        </p:nvSpPr>
        <p:spPr bwMode="auto">
          <a:xfrm>
            <a:off x="0" y="5929313"/>
            <a:ext cx="9144000" cy="927100"/>
          </a:xfrm>
          <a:custGeom>
            <a:avLst/>
            <a:gdLst>
              <a:gd name="T0" fmla="*/ 2147483647 w 21600"/>
              <a:gd name="T1" fmla="*/ 853969279 h 21600"/>
              <a:gd name="T2" fmla="*/ 2147483647 w 21600"/>
              <a:gd name="T3" fmla="*/ 853969279 h 21600"/>
              <a:gd name="T4" fmla="*/ 2147483647 w 21600"/>
              <a:gd name="T5" fmla="*/ 853969279 h 21600"/>
              <a:gd name="T6" fmla="*/ 2147483647 w 21600"/>
              <a:gd name="T7" fmla="*/ 85396927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6699"/>
          </a:solidFill>
          <a:ln>
            <a:noFill/>
          </a:ln>
          <a:effectLst/>
          <a:extLst>
            <a:ext uri="{91240B29-F687-4F45-9708-019B960494DF}"/>
            <a:ext uri="{AF507438-7753-43E0-B8FC-AC1667EBCBE1}"/>
          </a:extLst>
        </p:spPr>
        <p:txBody>
          <a:bodyPr lIns="0" tIns="0" rIns="0" bIns="0" anchor="ctr"/>
          <a:lstStyle/>
          <a:p>
            <a:pPr hangingPunct="0">
              <a:defRPr/>
            </a:pPr>
            <a:endParaRPr lang="en-GB">
              <a:latin typeface="Tw Cen MT" charset="0"/>
              <a:ea typeface="Tw Cen MT" charset="0"/>
              <a:cs typeface="Tw Cen MT" charset="0"/>
              <a:sym typeface="Tw Cen MT" charset="0"/>
            </a:endParaRPr>
          </a:p>
        </p:txBody>
      </p:sp>
      <p:pic>
        <p:nvPicPr>
          <p:cNvPr id="37891" name="Picture 2" descr="UN-Logo-Official---In-White.png"/>
          <p:cNvPicPr>
            <a:picLocks noChangeAspect="1"/>
          </p:cNvPicPr>
          <p:nvPr/>
        </p:nvPicPr>
        <p:blipFill>
          <a:blip r:embed="rId14"/>
          <a:srcRect/>
          <a:stretch>
            <a:fillRect/>
          </a:stretch>
        </p:blipFill>
        <p:spPr bwMode="auto">
          <a:xfrm>
            <a:off x="142875" y="6072188"/>
            <a:ext cx="788988" cy="666750"/>
          </a:xfrm>
          <a:prstGeom prst="rect">
            <a:avLst/>
          </a:prstGeom>
          <a:noFill/>
          <a:ln w="9525">
            <a:noFill/>
            <a:miter lim="800000"/>
            <a:headEnd/>
            <a:tailEnd/>
          </a:ln>
        </p:spPr>
      </p:pic>
      <p:pic>
        <p:nvPicPr>
          <p:cNvPr id="37892" name="Picture 3" descr="PBSO-Logo.png"/>
          <p:cNvPicPr>
            <a:picLocks noChangeAspect="1"/>
          </p:cNvPicPr>
          <p:nvPr/>
        </p:nvPicPr>
        <p:blipFill>
          <a:blip r:embed="rId15"/>
          <a:srcRect/>
          <a:stretch>
            <a:fillRect/>
          </a:stretch>
        </p:blipFill>
        <p:spPr bwMode="auto">
          <a:xfrm>
            <a:off x="7858125" y="6072188"/>
            <a:ext cx="1157288" cy="631825"/>
          </a:xfrm>
          <a:prstGeom prst="rect">
            <a:avLst/>
          </a:prstGeom>
          <a:noFill/>
          <a:ln w="9525">
            <a:noFill/>
            <a:miter lim="800000"/>
            <a:headEnd/>
            <a:tailEnd/>
          </a:ln>
        </p:spPr>
      </p:pic>
      <p:pic>
        <p:nvPicPr>
          <p:cNvPr id="37893" name="Picture 4" descr="UN-Logo-Official---In-White.png"/>
          <p:cNvPicPr>
            <a:picLocks noChangeAspect="1"/>
          </p:cNvPicPr>
          <p:nvPr/>
        </p:nvPicPr>
        <p:blipFill>
          <a:blip r:embed="rId14"/>
          <a:srcRect/>
          <a:stretch>
            <a:fillRect/>
          </a:stretch>
        </p:blipFill>
        <p:spPr bwMode="auto">
          <a:xfrm>
            <a:off x="142875" y="6072188"/>
            <a:ext cx="788988" cy="666750"/>
          </a:xfrm>
          <a:prstGeom prst="rect">
            <a:avLst/>
          </a:prstGeom>
          <a:noFill/>
          <a:ln w="9525">
            <a:noFill/>
            <a:miter lim="800000"/>
            <a:headEnd/>
            <a:tailEnd/>
          </a:ln>
        </p:spPr>
      </p:pic>
      <p:pic>
        <p:nvPicPr>
          <p:cNvPr id="37894" name="Picture 5" descr="PBSO-Logo.png"/>
          <p:cNvPicPr>
            <a:picLocks noChangeAspect="1"/>
          </p:cNvPicPr>
          <p:nvPr/>
        </p:nvPicPr>
        <p:blipFill>
          <a:blip r:embed="rId15"/>
          <a:srcRect/>
          <a:stretch>
            <a:fillRect/>
          </a:stretch>
        </p:blipFill>
        <p:spPr bwMode="auto">
          <a:xfrm>
            <a:off x="7858125" y="6072188"/>
            <a:ext cx="1157288" cy="631825"/>
          </a:xfrm>
          <a:prstGeom prst="rect">
            <a:avLst/>
          </a:prstGeom>
          <a:noFill/>
          <a:ln w="9525">
            <a:noFill/>
            <a:miter lim="800000"/>
            <a:headEnd/>
            <a:tailEnd/>
          </a:ln>
        </p:spPr>
      </p:pic>
      <p:sp>
        <p:nvSpPr>
          <p:cNvPr id="37895" name="Rectangle 6"/>
          <p:cNvSpPr>
            <a:spLocks noGrp="1"/>
          </p:cNvSpPr>
          <p:nvPr>
            <p:ph type="title"/>
          </p:nvPr>
        </p:nvSpPr>
        <p:spPr bwMode="auto">
          <a:xfrm>
            <a:off x="571500" y="0"/>
            <a:ext cx="8191500" cy="1446213"/>
          </a:xfrm>
          <a:prstGeom prst="rect">
            <a:avLst/>
          </a:prstGeom>
          <a:noFill/>
          <a:ln w="9525">
            <a:noFill/>
            <a:miter lim="800000"/>
            <a:headEnd/>
            <a:tailEnd/>
          </a:ln>
        </p:spPr>
        <p:txBody>
          <a:bodyPr vert="horz" wrap="square" lIns="45719" tIns="45719" rIns="45719" bIns="45719" numCol="1" anchor="ctr" anchorCtr="0" compatLnSpc="1">
            <a:prstTxWarp prst="textNoShape">
              <a:avLst/>
            </a:prstTxWarp>
          </a:bodyPr>
          <a:lstStyle/>
          <a:p>
            <a:pPr lvl="0"/>
            <a:r>
              <a:rPr lang="en-US" altLang="en-US" smtClean="0">
                <a:sym typeface="Helvetica" pitchFamily="34" charset="0"/>
              </a:rPr>
              <a:t>Click to edit Master title style</a:t>
            </a:r>
          </a:p>
        </p:txBody>
      </p:sp>
      <p:sp>
        <p:nvSpPr>
          <p:cNvPr id="37896" name="Rectangle 7"/>
          <p:cNvSpPr>
            <a:spLocks noGrp="1"/>
          </p:cNvSpPr>
          <p:nvPr>
            <p:ph type="body" idx="1"/>
          </p:nvPr>
        </p:nvSpPr>
        <p:spPr bwMode="auto">
          <a:xfrm>
            <a:off x="612775" y="1600200"/>
            <a:ext cx="4000500" cy="5256213"/>
          </a:xfrm>
          <a:prstGeom prst="rect">
            <a:avLst/>
          </a:prstGeom>
          <a:noFill/>
          <a:ln w="9525">
            <a:noFill/>
            <a:miter lim="800000"/>
            <a:headEnd/>
            <a:tailEnd/>
          </a:ln>
        </p:spPr>
        <p:txBody>
          <a:bodyPr vert="horz" wrap="square" lIns="45719" tIns="45719" rIns="45719" bIns="45719" numCol="1" anchor="t" anchorCtr="0" compatLnSpc="1">
            <a:prstTxWarp prst="textNoShape">
              <a:avLst/>
            </a:prstTxWarp>
          </a:bodyPr>
          <a:lstStyle/>
          <a:p>
            <a:pPr lvl="0"/>
            <a:r>
              <a:rPr lang="en-US" altLang="en-US" smtClean="0">
                <a:sym typeface="Helvetica" pitchFamily="34" charset="0"/>
              </a:rPr>
              <a:t>Click to edit Master text styles</a:t>
            </a:r>
          </a:p>
          <a:p>
            <a:pPr lvl="1"/>
            <a:r>
              <a:rPr lang="en-US" altLang="en-US" smtClean="0">
                <a:sym typeface="Helvetica" pitchFamily="34" charset="0"/>
              </a:rPr>
              <a:t>Second level</a:t>
            </a:r>
          </a:p>
          <a:p>
            <a:pPr lvl="2"/>
            <a:r>
              <a:rPr lang="en-US" altLang="en-US" smtClean="0">
                <a:sym typeface="Helvetica" pitchFamily="34" charset="0"/>
              </a:rPr>
              <a:t>Third level</a:t>
            </a:r>
          </a:p>
          <a:p>
            <a:pPr lvl="3"/>
            <a:r>
              <a:rPr lang="en-US" altLang="en-US" smtClean="0">
                <a:sym typeface="Helvetica" pitchFamily="34" charset="0"/>
              </a:rPr>
              <a:t>Fourth level</a:t>
            </a:r>
          </a:p>
          <a:p>
            <a:pPr lvl="4"/>
            <a:r>
              <a:rPr lang="en-US" altLang="en-US" smtClean="0">
                <a:sym typeface="Helvetica" pitchFamily="34" charset="0"/>
              </a:rPr>
              <a:t>Fifth level</a:t>
            </a:r>
          </a:p>
        </p:txBody>
      </p:sp>
    </p:spTree>
  </p:cSld>
  <p:clrMap bg1="lt1" tx1="dk1" bg2="lt2" tx2="dk2" accent1="accent1" accent2="accent2" accent3="accent3" accent4="accent4" accent5="accent5" accent6="accent6" hlink="hlink" folHlink="folHlink"/>
  <p:sldLayoutIdLst>
    <p:sldLayoutId id="2147483697" r:id="rId1"/>
    <p:sldLayoutId id="2147483696" r:id="rId2"/>
    <p:sldLayoutId id="2147483695" r:id="rId3"/>
    <p:sldLayoutId id="2147483694" r:id="rId4"/>
    <p:sldLayoutId id="2147483693" r:id="rId5"/>
    <p:sldLayoutId id="2147483692" r:id="rId6"/>
    <p:sldLayoutId id="2147483691" r:id="rId7"/>
    <p:sldLayoutId id="2147483690" r:id="rId8"/>
    <p:sldLayoutId id="2147483689" r:id="rId9"/>
    <p:sldLayoutId id="2147483688" r:id="rId10"/>
    <p:sldLayoutId id="2147483687" r:id="rId11"/>
  </p:sldLayoutIdLst>
  <p:txStyles>
    <p:titleStyle>
      <a:lvl1pPr algn="l" defTabSz="457200" rtl="0" eaLnBrk="0" fontAlgn="base" hangingPunct="0">
        <a:spcBef>
          <a:spcPct val="0"/>
        </a:spcBef>
        <a:spcAft>
          <a:spcPct val="0"/>
        </a:spcAft>
        <a:defRPr sz="1200">
          <a:solidFill>
            <a:srgbClr val="000000"/>
          </a:solidFill>
          <a:latin typeface="+mj-lt"/>
          <a:ea typeface="+mj-ea"/>
          <a:cs typeface="+mj-cs"/>
          <a:sym typeface="Helvetica" pitchFamily="34" charset="0"/>
        </a:defRPr>
      </a:lvl1pPr>
      <a:lvl2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pitchFamily="34" charset="0"/>
        </a:defRPr>
      </a:lvl2pPr>
      <a:lvl3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pitchFamily="34" charset="0"/>
        </a:defRPr>
      </a:lvl3pPr>
      <a:lvl4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pitchFamily="34" charset="0"/>
        </a:defRPr>
      </a:lvl4pPr>
      <a:lvl5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pitchFamily="34" charset="0"/>
        </a:defRPr>
      </a:lvl5pPr>
      <a:lvl6pPr marL="4572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p:titleStyle>
    <p:bodyStyle>
      <a:lvl1pPr marL="342900" indent="-342900" algn="l" defTabSz="457200" rtl="0" eaLnBrk="0" fontAlgn="base" hangingPunct="0">
        <a:spcBef>
          <a:spcPct val="0"/>
        </a:spcBef>
        <a:spcAft>
          <a:spcPct val="0"/>
        </a:spcAft>
        <a:defRPr sz="1200">
          <a:solidFill>
            <a:srgbClr val="000000"/>
          </a:solidFill>
          <a:latin typeface="+mn-lt"/>
          <a:ea typeface="+mn-ea"/>
          <a:cs typeface="+mn-cs"/>
          <a:sym typeface="Helvetica" pitchFamily="34" charset="0"/>
        </a:defRPr>
      </a:lvl1pPr>
      <a:lvl2pPr marL="228600" indent="228600" algn="l" defTabSz="457200" rtl="0" eaLnBrk="0" fontAlgn="base" hangingPunct="0">
        <a:spcBef>
          <a:spcPct val="0"/>
        </a:spcBef>
        <a:spcAft>
          <a:spcPct val="0"/>
        </a:spcAft>
        <a:defRPr sz="1200">
          <a:solidFill>
            <a:srgbClr val="000000"/>
          </a:solidFill>
          <a:latin typeface="+mn-lt"/>
          <a:ea typeface="+mn-ea"/>
          <a:cs typeface="+mn-cs"/>
          <a:sym typeface="Helvetica" pitchFamily="34" charset="0"/>
        </a:defRPr>
      </a:lvl2pPr>
      <a:lvl3pPr marL="457200" indent="457200" algn="l" defTabSz="457200" rtl="0" eaLnBrk="0" fontAlgn="base" hangingPunct="0">
        <a:spcBef>
          <a:spcPct val="0"/>
        </a:spcBef>
        <a:spcAft>
          <a:spcPct val="0"/>
        </a:spcAft>
        <a:defRPr sz="1200">
          <a:solidFill>
            <a:srgbClr val="000000"/>
          </a:solidFill>
          <a:latin typeface="+mn-lt"/>
          <a:ea typeface="+mn-ea"/>
          <a:cs typeface="+mn-cs"/>
          <a:sym typeface="Helvetica" pitchFamily="34" charset="0"/>
        </a:defRPr>
      </a:lvl3pPr>
      <a:lvl4pPr marL="685800" indent="685800" algn="l" defTabSz="457200" rtl="0" eaLnBrk="0" fontAlgn="base" hangingPunct="0">
        <a:spcBef>
          <a:spcPct val="0"/>
        </a:spcBef>
        <a:spcAft>
          <a:spcPct val="0"/>
        </a:spcAft>
        <a:defRPr sz="1200">
          <a:solidFill>
            <a:srgbClr val="000000"/>
          </a:solidFill>
          <a:latin typeface="+mn-lt"/>
          <a:ea typeface="+mn-ea"/>
          <a:cs typeface="+mn-cs"/>
          <a:sym typeface="Helvetica" pitchFamily="34" charset="0"/>
        </a:defRPr>
      </a:lvl4pPr>
      <a:lvl5pPr marL="914400" indent="914400" algn="l" defTabSz="457200" rtl="0" eaLnBrk="0" fontAlgn="base" hangingPunct="0">
        <a:spcBef>
          <a:spcPct val="0"/>
        </a:spcBef>
        <a:spcAft>
          <a:spcPct val="0"/>
        </a:spcAft>
        <a:defRPr sz="1200">
          <a:solidFill>
            <a:srgbClr val="000000"/>
          </a:solidFill>
          <a:latin typeface="+mn-lt"/>
          <a:ea typeface="+mn-ea"/>
          <a:cs typeface="+mn-cs"/>
          <a:sym typeface="Helvetica" pitchFamily="34" charset="0"/>
        </a:defRPr>
      </a:lvl5pPr>
      <a:lvl6pPr marL="1371600" algn="l" defTabSz="457200" rtl="0" fontAlgn="base" hangingPunct="0">
        <a:spcBef>
          <a:spcPct val="0"/>
        </a:spcBef>
        <a:spcAft>
          <a:spcPct val="0"/>
        </a:spcAft>
        <a:defRPr sz="1200">
          <a:solidFill>
            <a:srgbClr val="000000"/>
          </a:solidFill>
          <a:latin typeface="+mn-lt"/>
          <a:ea typeface="+mn-ea"/>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mn-ea"/>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mn-ea"/>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mn-ea"/>
          <a:cs typeface="+mn-cs"/>
          <a:sym typeface="Helvetic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AutoShape 1"/>
          <p:cNvSpPr>
            <a:spLocks/>
          </p:cNvSpPr>
          <p:nvPr/>
        </p:nvSpPr>
        <p:spPr bwMode="auto">
          <a:xfrm>
            <a:off x="0" y="5929313"/>
            <a:ext cx="9144000" cy="927100"/>
          </a:xfrm>
          <a:custGeom>
            <a:avLst/>
            <a:gdLst>
              <a:gd name="T0" fmla="*/ 2147483647 w 21600"/>
              <a:gd name="T1" fmla="*/ 853969279 h 21600"/>
              <a:gd name="T2" fmla="*/ 2147483647 w 21600"/>
              <a:gd name="T3" fmla="*/ 853969279 h 21600"/>
              <a:gd name="T4" fmla="*/ 2147483647 w 21600"/>
              <a:gd name="T5" fmla="*/ 853969279 h 21600"/>
              <a:gd name="T6" fmla="*/ 2147483647 w 21600"/>
              <a:gd name="T7" fmla="*/ 85396927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6699"/>
          </a:solidFill>
          <a:ln>
            <a:noFill/>
          </a:ln>
          <a:effectLst/>
          <a:extLst>
            <a:ext uri="{91240B29-F687-4F45-9708-019B960494DF}"/>
            <a:ext uri="{AF507438-7753-43E0-B8FC-AC1667EBCBE1}"/>
          </a:extLst>
        </p:spPr>
        <p:txBody>
          <a:bodyPr lIns="0" tIns="0" rIns="0" bIns="0" anchor="ctr"/>
          <a:lstStyle/>
          <a:p>
            <a:pPr hangingPunct="0">
              <a:defRPr/>
            </a:pPr>
            <a:endParaRPr lang="en-GB">
              <a:latin typeface="Tw Cen MT" charset="0"/>
              <a:ea typeface="Tw Cen MT" charset="0"/>
              <a:cs typeface="Tw Cen MT" charset="0"/>
              <a:sym typeface="Tw Cen MT" charset="0"/>
            </a:endParaRPr>
          </a:p>
        </p:txBody>
      </p:sp>
      <p:pic>
        <p:nvPicPr>
          <p:cNvPr id="50179" name="Picture 2" descr="UN-Logo-Official---In-White.png"/>
          <p:cNvPicPr>
            <a:picLocks noChangeAspect="1"/>
          </p:cNvPicPr>
          <p:nvPr/>
        </p:nvPicPr>
        <p:blipFill>
          <a:blip r:embed="rId14"/>
          <a:srcRect/>
          <a:stretch>
            <a:fillRect/>
          </a:stretch>
        </p:blipFill>
        <p:spPr bwMode="auto">
          <a:xfrm>
            <a:off x="142875" y="6072188"/>
            <a:ext cx="788988" cy="666750"/>
          </a:xfrm>
          <a:prstGeom prst="rect">
            <a:avLst/>
          </a:prstGeom>
          <a:noFill/>
          <a:ln w="9525">
            <a:noFill/>
            <a:miter lim="800000"/>
            <a:headEnd/>
            <a:tailEnd/>
          </a:ln>
        </p:spPr>
      </p:pic>
      <p:pic>
        <p:nvPicPr>
          <p:cNvPr id="50180" name="Picture 3" descr="PBSO-Logo.png"/>
          <p:cNvPicPr>
            <a:picLocks noChangeAspect="1"/>
          </p:cNvPicPr>
          <p:nvPr/>
        </p:nvPicPr>
        <p:blipFill>
          <a:blip r:embed="rId15"/>
          <a:srcRect/>
          <a:stretch>
            <a:fillRect/>
          </a:stretch>
        </p:blipFill>
        <p:spPr bwMode="auto">
          <a:xfrm>
            <a:off x="7858125" y="6072188"/>
            <a:ext cx="1157288" cy="631825"/>
          </a:xfrm>
          <a:prstGeom prst="rect">
            <a:avLst/>
          </a:prstGeom>
          <a:noFill/>
          <a:ln w="9525">
            <a:noFill/>
            <a:miter lim="800000"/>
            <a:headEnd/>
            <a:tailEnd/>
          </a:ln>
        </p:spPr>
      </p:pic>
      <p:pic>
        <p:nvPicPr>
          <p:cNvPr id="50181" name="Picture 4" descr="UN-Logo-Official---In-White.png"/>
          <p:cNvPicPr>
            <a:picLocks noChangeAspect="1"/>
          </p:cNvPicPr>
          <p:nvPr/>
        </p:nvPicPr>
        <p:blipFill>
          <a:blip r:embed="rId14"/>
          <a:srcRect/>
          <a:stretch>
            <a:fillRect/>
          </a:stretch>
        </p:blipFill>
        <p:spPr bwMode="auto">
          <a:xfrm>
            <a:off x="142875" y="6072188"/>
            <a:ext cx="788988" cy="666750"/>
          </a:xfrm>
          <a:prstGeom prst="rect">
            <a:avLst/>
          </a:prstGeom>
          <a:noFill/>
          <a:ln w="9525">
            <a:noFill/>
            <a:miter lim="800000"/>
            <a:headEnd/>
            <a:tailEnd/>
          </a:ln>
        </p:spPr>
      </p:pic>
      <p:pic>
        <p:nvPicPr>
          <p:cNvPr id="50182" name="Picture 5" descr="PBSO-Logo.png"/>
          <p:cNvPicPr>
            <a:picLocks noChangeAspect="1"/>
          </p:cNvPicPr>
          <p:nvPr/>
        </p:nvPicPr>
        <p:blipFill>
          <a:blip r:embed="rId15"/>
          <a:srcRect/>
          <a:stretch>
            <a:fillRect/>
          </a:stretch>
        </p:blipFill>
        <p:spPr bwMode="auto">
          <a:xfrm>
            <a:off x="7858125" y="6072188"/>
            <a:ext cx="1157288" cy="631825"/>
          </a:xfrm>
          <a:prstGeom prst="rect">
            <a:avLst/>
          </a:prstGeom>
          <a:noFill/>
          <a:ln w="9525">
            <a:noFill/>
            <a:miter lim="800000"/>
            <a:headEnd/>
            <a:tailEnd/>
          </a:ln>
        </p:spPr>
      </p:pic>
      <p:sp>
        <p:nvSpPr>
          <p:cNvPr id="50183" name="Rectangle 6"/>
          <p:cNvSpPr>
            <a:spLocks noGrp="1"/>
          </p:cNvSpPr>
          <p:nvPr>
            <p:ph type="title"/>
          </p:nvPr>
        </p:nvSpPr>
        <p:spPr bwMode="auto">
          <a:xfrm>
            <a:off x="685800" y="1844675"/>
            <a:ext cx="7772400" cy="2041525"/>
          </a:xfrm>
          <a:prstGeom prst="rect">
            <a:avLst/>
          </a:prstGeom>
          <a:noFill/>
          <a:ln w="9525">
            <a:noFill/>
            <a:miter lim="800000"/>
            <a:headEnd/>
            <a:tailEnd/>
          </a:ln>
        </p:spPr>
        <p:txBody>
          <a:bodyPr vert="horz" wrap="square" lIns="45719" tIns="45719" rIns="45719" bIns="45719" numCol="1" anchor="ctr" anchorCtr="0" compatLnSpc="1">
            <a:prstTxWarp prst="textNoShape">
              <a:avLst/>
            </a:prstTxWarp>
          </a:bodyPr>
          <a:lstStyle/>
          <a:p>
            <a:pPr lvl="0"/>
            <a:r>
              <a:rPr lang="en-US" altLang="en-US" smtClean="0">
                <a:sym typeface="Helvetica" pitchFamily="34" charset="0"/>
              </a:rPr>
              <a:t>Click to edit Master title style</a:t>
            </a:r>
          </a:p>
        </p:txBody>
      </p:sp>
      <p:sp>
        <p:nvSpPr>
          <p:cNvPr id="50184" name="Rectangle 7"/>
          <p:cNvSpPr>
            <a:spLocks noGrp="1"/>
          </p:cNvSpPr>
          <p:nvPr>
            <p:ph type="body" idx="1"/>
          </p:nvPr>
        </p:nvSpPr>
        <p:spPr bwMode="auto">
          <a:xfrm>
            <a:off x="1371600" y="3886200"/>
            <a:ext cx="6400800" cy="2970213"/>
          </a:xfrm>
          <a:prstGeom prst="rect">
            <a:avLst/>
          </a:prstGeom>
          <a:noFill/>
          <a:ln w="9525">
            <a:noFill/>
            <a:miter lim="800000"/>
            <a:headEnd/>
            <a:tailEnd/>
          </a:ln>
        </p:spPr>
        <p:txBody>
          <a:bodyPr vert="horz" wrap="square" lIns="45719" tIns="45719" rIns="45719" bIns="45719" numCol="1" anchor="t" anchorCtr="0" compatLnSpc="1">
            <a:prstTxWarp prst="textNoShape">
              <a:avLst/>
            </a:prstTxWarp>
          </a:bodyPr>
          <a:lstStyle/>
          <a:p>
            <a:pPr lvl="0"/>
            <a:r>
              <a:rPr lang="en-US" altLang="en-US" smtClean="0">
                <a:sym typeface="Helvetica" pitchFamily="34" charset="0"/>
              </a:rPr>
              <a:t>Click to edit Master text styles</a:t>
            </a:r>
          </a:p>
          <a:p>
            <a:pPr lvl="1"/>
            <a:r>
              <a:rPr lang="en-US" altLang="en-US" smtClean="0">
                <a:sym typeface="Helvetica" pitchFamily="34" charset="0"/>
              </a:rPr>
              <a:t>Second level</a:t>
            </a:r>
          </a:p>
          <a:p>
            <a:pPr lvl="2"/>
            <a:r>
              <a:rPr lang="en-US" altLang="en-US" smtClean="0">
                <a:sym typeface="Helvetica" pitchFamily="34" charset="0"/>
              </a:rPr>
              <a:t>Third level</a:t>
            </a:r>
          </a:p>
          <a:p>
            <a:pPr lvl="3"/>
            <a:r>
              <a:rPr lang="en-US" altLang="en-US" smtClean="0">
                <a:sym typeface="Helvetica" pitchFamily="34" charset="0"/>
              </a:rPr>
              <a:t>Fourth level</a:t>
            </a:r>
          </a:p>
          <a:p>
            <a:pPr lvl="4"/>
            <a:r>
              <a:rPr lang="en-US" altLang="en-US" smtClean="0">
                <a:sym typeface="Helvetica" pitchFamily="34" charset="0"/>
              </a:rPr>
              <a:t>Fifth level</a:t>
            </a:r>
          </a:p>
        </p:txBody>
      </p:sp>
    </p:spTree>
  </p:cSld>
  <p:clrMap bg1="lt1" tx1="dk1" bg2="lt2" tx2="dk2" accent1="accent1" accent2="accent2" accent3="accent3" accent4="accent4" accent5="accent5" accent6="accent6" hlink="hlink" folHlink="folHlink"/>
  <p:sldLayoutIdLst>
    <p:sldLayoutId id="2147483708" r:id="rId1"/>
    <p:sldLayoutId id="2147483707" r:id="rId2"/>
    <p:sldLayoutId id="2147483706" r:id="rId3"/>
    <p:sldLayoutId id="2147483705" r:id="rId4"/>
    <p:sldLayoutId id="2147483704" r:id="rId5"/>
    <p:sldLayoutId id="2147483703" r:id="rId6"/>
    <p:sldLayoutId id="2147483702" r:id="rId7"/>
    <p:sldLayoutId id="2147483701" r:id="rId8"/>
    <p:sldLayoutId id="2147483700" r:id="rId9"/>
    <p:sldLayoutId id="2147483699" r:id="rId10"/>
    <p:sldLayoutId id="2147483698" r:id="rId11"/>
  </p:sldLayoutIdLst>
  <p:txStyles>
    <p:titleStyle>
      <a:lvl1pPr algn="l" defTabSz="457200" rtl="0" eaLnBrk="0" fontAlgn="base" hangingPunct="0">
        <a:spcBef>
          <a:spcPct val="0"/>
        </a:spcBef>
        <a:spcAft>
          <a:spcPct val="0"/>
        </a:spcAft>
        <a:defRPr sz="1200">
          <a:solidFill>
            <a:srgbClr val="000000"/>
          </a:solidFill>
          <a:latin typeface="+mj-lt"/>
          <a:ea typeface="+mj-ea"/>
          <a:cs typeface="+mj-cs"/>
          <a:sym typeface="Helvetica" pitchFamily="34" charset="0"/>
        </a:defRPr>
      </a:lvl1pPr>
      <a:lvl2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pitchFamily="34" charset="0"/>
        </a:defRPr>
      </a:lvl2pPr>
      <a:lvl3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pitchFamily="34" charset="0"/>
        </a:defRPr>
      </a:lvl3pPr>
      <a:lvl4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pitchFamily="34" charset="0"/>
        </a:defRPr>
      </a:lvl4pPr>
      <a:lvl5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pitchFamily="34" charset="0"/>
        </a:defRPr>
      </a:lvl5pPr>
      <a:lvl6pPr marL="4572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p:titleStyle>
    <p:bodyStyle>
      <a:lvl1pPr marL="342900" indent="-342900" algn="l" defTabSz="457200" rtl="0" eaLnBrk="0" fontAlgn="base" hangingPunct="0">
        <a:spcBef>
          <a:spcPct val="0"/>
        </a:spcBef>
        <a:spcAft>
          <a:spcPct val="0"/>
        </a:spcAft>
        <a:defRPr sz="1200">
          <a:solidFill>
            <a:srgbClr val="000000"/>
          </a:solidFill>
          <a:latin typeface="+mn-lt"/>
          <a:ea typeface="+mn-ea"/>
          <a:cs typeface="+mn-cs"/>
          <a:sym typeface="Helvetica" pitchFamily="34" charset="0"/>
        </a:defRPr>
      </a:lvl1pPr>
      <a:lvl2pPr marL="228600" indent="228600" algn="l" defTabSz="457200" rtl="0" eaLnBrk="0" fontAlgn="base" hangingPunct="0">
        <a:spcBef>
          <a:spcPct val="0"/>
        </a:spcBef>
        <a:spcAft>
          <a:spcPct val="0"/>
        </a:spcAft>
        <a:defRPr sz="1200">
          <a:solidFill>
            <a:srgbClr val="000000"/>
          </a:solidFill>
          <a:latin typeface="+mn-lt"/>
          <a:ea typeface="+mn-ea"/>
          <a:cs typeface="+mn-cs"/>
          <a:sym typeface="Helvetica" pitchFamily="34" charset="0"/>
        </a:defRPr>
      </a:lvl2pPr>
      <a:lvl3pPr marL="457200" indent="457200" algn="l" defTabSz="457200" rtl="0" eaLnBrk="0" fontAlgn="base" hangingPunct="0">
        <a:spcBef>
          <a:spcPct val="0"/>
        </a:spcBef>
        <a:spcAft>
          <a:spcPct val="0"/>
        </a:spcAft>
        <a:defRPr sz="1200">
          <a:solidFill>
            <a:srgbClr val="000000"/>
          </a:solidFill>
          <a:latin typeface="+mn-lt"/>
          <a:ea typeface="+mn-ea"/>
          <a:cs typeface="+mn-cs"/>
          <a:sym typeface="Helvetica" pitchFamily="34" charset="0"/>
        </a:defRPr>
      </a:lvl3pPr>
      <a:lvl4pPr marL="685800" indent="685800" algn="l" defTabSz="457200" rtl="0" eaLnBrk="0" fontAlgn="base" hangingPunct="0">
        <a:spcBef>
          <a:spcPct val="0"/>
        </a:spcBef>
        <a:spcAft>
          <a:spcPct val="0"/>
        </a:spcAft>
        <a:defRPr sz="1200">
          <a:solidFill>
            <a:srgbClr val="000000"/>
          </a:solidFill>
          <a:latin typeface="+mn-lt"/>
          <a:ea typeface="+mn-ea"/>
          <a:cs typeface="+mn-cs"/>
          <a:sym typeface="Helvetica" pitchFamily="34" charset="0"/>
        </a:defRPr>
      </a:lvl4pPr>
      <a:lvl5pPr marL="914400" indent="914400" algn="l" defTabSz="457200" rtl="0" eaLnBrk="0" fontAlgn="base" hangingPunct="0">
        <a:spcBef>
          <a:spcPct val="0"/>
        </a:spcBef>
        <a:spcAft>
          <a:spcPct val="0"/>
        </a:spcAft>
        <a:defRPr sz="1200">
          <a:solidFill>
            <a:srgbClr val="000000"/>
          </a:solidFill>
          <a:latin typeface="+mn-lt"/>
          <a:ea typeface="+mn-ea"/>
          <a:cs typeface="+mn-cs"/>
          <a:sym typeface="Helvetica" pitchFamily="34" charset="0"/>
        </a:defRPr>
      </a:lvl5pPr>
      <a:lvl6pPr marL="1371600" algn="l" defTabSz="457200" rtl="0" fontAlgn="base" hangingPunct="0">
        <a:spcBef>
          <a:spcPct val="0"/>
        </a:spcBef>
        <a:spcAft>
          <a:spcPct val="0"/>
        </a:spcAft>
        <a:defRPr sz="1200">
          <a:solidFill>
            <a:srgbClr val="000000"/>
          </a:solidFill>
          <a:latin typeface="+mn-lt"/>
          <a:ea typeface="+mn-ea"/>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mn-ea"/>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mn-ea"/>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mn-ea"/>
          <a:cs typeface="+mn-cs"/>
          <a:sym typeface="Helvetic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AutoShape 1"/>
          <p:cNvSpPr>
            <a:spLocks/>
          </p:cNvSpPr>
          <p:nvPr/>
        </p:nvSpPr>
        <p:spPr bwMode="auto">
          <a:xfrm>
            <a:off x="0" y="5929313"/>
            <a:ext cx="9144000" cy="927100"/>
          </a:xfrm>
          <a:custGeom>
            <a:avLst/>
            <a:gdLst>
              <a:gd name="T0" fmla="*/ 2147483647 w 21600"/>
              <a:gd name="T1" fmla="*/ 853969279 h 21600"/>
              <a:gd name="T2" fmla="*/ 2147483647 w 21600"/>
              <a:gd name="T3" fmla="*/ 853969279 h 21600"/>
              <a:gd name="T4" fmla="*/ 2147483647 w 21600"/>
              <a:gd name="T5" fmla="*/ 853969279 h 21600"/>
              <a:gd name="T6" fmla="*/ 2147483647 w 21600"/>
              <a:gd name="T7" fmla="*/ 85396927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6699"/>
          </a:solidFill>
          <a:ln>
            <a:noFill/>
          </a:ln>
          <a:effectLst/>
          <a:extLst>
            <a:ext uri="{91240B29-F687-4F45-9708-019B960494DF}"/>
            <a:ext uri="{AF507438-7753-43E0-B8FC-AC1667EBCBE1}"/>
          </a:extLst>
        </p:spPr>
        <p:txBody>
          <a:bodyPr lIns="0" tIns="0" rIns="0" bIns="0" anchor="ctr"/>
          <a:lstStyle/>
          <a:p>
            <a:pPr hangingPunct="0">
              <a:defRPr/>
            </a:pPr>
            <a:endParaRPr lang="en-GB">
              <a:latin typeface="Tw Cen MT" charset="0"/>
              <a:ea typeface="Tw Cen MT" charset="0"/>
              <a:cs typeface="Tw Cen MT" charset="0"/>
              <a:sym typeface="Tw Cen MT" charset="0"/>
            </a:endParaRPr>
          </a:p>
        </p:txBody>
      </p:sp>
      <p:pic>
        <p:nvPicPr>
          <p:cNvPr id="62467" name="Picture 2" descr="UN-Logo-Official---In-White.png"/>
          <p:cNvPicPr>
            <a:picLocks noChangeAspect="1"/>
          </p:cNvPicPr>
          <p:nvPr/>
        </p:nvPicPr>
        <p:blipFill>
          <a:blip r:embed="rId14"/>
          <a:srcRect/>
          <a:stretch>
            <a:fillRect/>
          </a:stretch>
        </p:blipFill>
        <p:spPr bwMode="auto">
          <a:xfrm>
            <a:off x="142875" y="6072188"/>
            <a:ext cx="788988" cy="666750"/>
          </a:xfrm>
          <a:prstGeom prst="rect">
            <a:avLst/>
          </a:prstGeom>
          <a:noFill/>
          <a:ln w="9525">
            <a:noFill/>
            <a:miter lim="800000"/>
            <a:headEnd/>
            <a:tailEnd/>
          </a:ln>
        </p:spPr>
      </p:pic>
      <p:pic>
        <p:nvPicPr>
          <p:cNvPr id="62468" name="Picture 3" descr="PBSO-Logo.png"/>
          <p:cNvPicPr>
            <a:picLocks noChangeAspect="1"/>
          </p:cNvPicPr>
          <p:nvPr/>
        </p:nvPicPr>
        <p:blipFill>
          <a:blip r:embed="rId15"/>
          <a:srcRect/>
          <a:stretch>
            <a:fillRect/>
          </a:stretch>
        </p:blipFill>
        <p:spPr bwMode="auto">
          <a:xfrm>
            <a:off x="7858125" y="6072188"/>
            <a:ext cx="1157288" cy="631825"/>
          </a:xfrm>
          <a:prstGeom prst="rect">
            <a:avLst/>
          </a:prstGeom>
          <a:noFill/>
          <a:ln w="9525">
            <a:noFill/>
            <a:miter lim="800000"/>
            <a:headEnd/>
            <a:tailEnd/>
          </a:ln>
        </p:spPr>
      </p:pic>
      <p:pic>
        <p:nvPicPr>
          <p:cNvPr id="62469" name="Picture 4" descr="UN-Logo-Official---In-White.png"/>
          <p:cNvPicPr>
            <a:picLocks noChangeAspect="1"/>
          </p:cNvPicPr>
          <p:nvPr/>
        </p:nvPicPr>
        <p:blipFill>
          <a:blip r:embed="rId14"/>
          <a:srcRect/>
          <a:stretch>
            <a:fillRect/>
          </a:stretch>
        </p:blipFill>
        <p:spPr bwMode="auto">
          <a:xfrm>
            <a:off x="142875" y="6072188"/>
            <a:ext cx="788988" cy="666750"/>
          </a:xfrm>
          <a:prstGeom prst="rect">
            <a:avLst/>
          </a:prstGeom>
          <a:noFill/>
          <a:ln w="9525">
            <a:noFill/>
            <a:miter lim="800000"/>
            <a:headEnd/>
            <a:tailEnd/>
          </a:ln>
        </p:spPr>
      </p:pic>
      <p:pic>
        <p:nvPicPr>
          <p:cNvPr id="62470" name="Picture 5" descr="PBSO-Logo.png"/>
          <p:cNvPicPr>
            <a:picLocks noChangeAspect="1"/>
          </p:cNvPicPr>
          <p:nvPr/>
        </p:nvPicPr>
        <p:blipFill>
          <a:blip r:embed="rId15"/>
          <a:srcRect/>
          <a:stretch>
            <a:fillRect/>
          </a:stretch>
        </p:blipFill>
        <p:spPr bwMode="auto">
          <a:xfrm>
            <a:off x="7858125" y="6072188"/>
            <a:ext cx="1157288" cy="631825"/>
          </a:xfrm>
          <a:prstGeom prst="rect">
            <a:avLst/>
          </a:prstGeom>
          <a:noFill/>
          <a:ln w="9525">
            <a:noFill/>
            <a:miter lim="800000"/>
            <a:headEnd/>
            <a:tailEnd/>
          </a:ln>
        </p:spPr>
      </p:pic>
      <p:sp>
        <p:nvSpPr>
          <p:cNvPr id="62471" name="Rectangle 6"/>
          <p:cNvSpPr>
            <a:spLocks noGrp="1"/>
          </p:cNvSpPr>
          <p:nvPr>
            <p:ph type="title"/>
          </p:nvPr>
        </p:nvSpPr>
        <p:spPr bwMode="auto">
          <a:xfrm>
            <a:off x="571500" y="31750"/>
            <a:ext cx="8191500" cy="1384300"/>
          </a:xfrm>
          <a:prstGeom prst="rect">
            <a:avLst/>
          </a:prstGeom>
          <a:noFill/>
          <a:ln w="9525">
            <a:noFill/>
            <a:miter lim="800000"/>
            <a:headEnd/>
            <a:tailEnd/>
          </a:ln>
        </p:spPr>
        <p:txBody>
          <a:bodyPr vert="horz" wrap="square" lIns="45719" tIns="45719" rIns="45719" bIns="45719" numCol="1" anchor="ctr" anchorCtr="0" compatLnSpc="1">
            <a:prstTxWarp prst="textNoShape">
              <a:avLst/>
            </a:prstTxWarp>
          </a:bodyPr>
          <a:lstStyle/>
          <a:p>
            <a:pPr lvl="0"/>
            <a:r>
              <a:rPr lang="en-US" altLang="en-US" smtClean="0">
                <a:sym typeface="Helvetica" pitchFamily="34" charset="0"/>
              </a:rPr>
              <a:t>Click to edit Master title style</a:t>
            </a:r>
          </a:p>
        </p:txBody>
      </p:sp>
    </p:spTree>
  </p:cSld>
  <p:clrMap bg1="lt1" tx1="dk1" bg2="lt2" tx2="dk2" accent1="accent1" accent2="accent2" accent3="accent3" accent4="accent4" accent5="accent5" accent6="accent6" hlink="hlink" folHlink="folHlink"/>
  <p:sldLayoutIdLst>
    <p:sldLayoutId id="2147483719" r:id="rId1"/>
    <p:sldLayoutId id="2147483718" r:id="rId2"/>
    <p:sldLayoutId id="2147483717" r:id="rId3"/>
    <p:sldLayoutId id="2147483716" r:id="rId4"/>
    <p:sldLayoutId id="2147483715" r:id="rId5"/>
    <p:sldLayoutId id="2147483714" r:id="rId6"/>
    <p:sldLayoutId id="2147483713" r:id="rId7"/>
    <p:sldLayoutId id="2147483712" r:id="rId8"/>
    <p:sldLayoutId id="2147483711" r:id="rId9"/>
    <p:sldLayoutId id="2147483710" r:id="rId10"/>
    <p:sldLayoutId id="2147483709" r:id="rId11"/>
  </p:sldLayoutIdLst>
  <p:txStyles>
    <p:titleStyle>
      <a:lvl1pPr algn="l" defTabSz="457200" rtl="0" eaLnBrk="0" fontAlgn="base" hangingPunct="0">
        <a:spcBef>
          <a:spcPct val="0"/>
        </a:spcBef>
        <a:spcAft>
          <a:spcPct val="0"/>
        </a:spcAft>
        <a:defRPr sz="1200">
          <a:solidFill>
            <a:srgbClr val="000000"/>
          </a:solidFill>
          <a:latin typeface="+mj-lt"/>
          <a:ea typeface="+mj-ea"/>
          <a:cs typeface="+mj-cs"/>
          <a:sym typeface="Helvetica" pitchFamily="34" charset="0"/>
        </a:defRPr>
      </a:lvl1pPr>
      <a:lvl2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pitchFamily="34" charset="0"/>
        </a:defRPr>
      </a:lvl2pPr>
      <a:lvl3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pitchFamily="34" charset="0"/>
        </a:defRPr>
      </a:lvl3pPr>
      <a:lvl4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pitchFamily="34" charset="0"/>
        </a:defRPr>
      </a:lvl4pPr>
      <a:lvl5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pitchFamily="34" charset="0"/>
        </a:defRPr>
      </a:lvl5pPr>
      <a:lvl6pPr marL="4572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p:titleStyle>
    <p:bodyStyle>
      <a:lvl1pPr marL="342900" indent="-342900" algn="l" defTabSz="457200" rtl="0" eaLnBrk="0" fontAlgn="base" hangingPunct="0">
        <a:spcBef>
          <a:spcPct val="0"/>
        </a:spcBef>
        <a:spcAft>
          <a:spcPct val="0"/>
        </a:spcAft>
        <a:defRPr sz="1200">
          <a:solidFill>
            <a:srgbClr val="000000"/>
          </a:solidFill>
          <a:latin typeface="+mn-lt"/>
          <a:ea typeface="+mn-ea"/>
          <a:cs typeface="+mn-cs"/>
          <a:sym typeface="Helvetica" pitchFamily="34" charset="0"/>
        </a:defRPr>
      </a:lvl1pPr>
      <a:lvl2pPr marL="228600" indent="228600" algn="l" defTabSz="457200" rtl="0" eaLnBrk="0" fontAlgn="base" hangingPunct="0">
        <a:spcBef>
          <a:spcPct val="0"/>
        </a:spcBef>
        <a:spcAft>
          <a:spcPct val="0"/>
        </a:spcAft>
        <a:defRPr sz="1200">
          <a:solidFill>
            <a:srgbClr val="000000"/>
          </a:solidFill>
          <a:latin typeface="+mn-lt"/>
          <a:ea typeface="+mn-ea"/>
          <a:cs typeface="+mn-cs"/>
          <a:sym typeface="Helvetica" pitchFamily="34" charset="0"/>
        </a:defRPr>
      </a:lvl2pPr>
      <a:lvl3pPr marL="457200" indent="457200" algn="l" defTabSz="457200" rtl="0" eaLnBrk="0" fontAlgn="base" hangingPunct="0">
        <a:spcBef>
          <a:spcPct val="0"/>
        </a:spcBef>
        <a:spcAft>
          <a:spcPct val="0"/>
        </a:spcAft>
        <a:defRPr sz="1200">
          <a:solidFill>
            <a:srgbClr val="000000"/>
          </a:solidFill>
          <a:latin typeface="+mn-lt"/>
          <a:ea typeface="+mn-ea"/>
          <a:cs typeface="+mn-cs"/>
          <a:sym typeface="Helvetica" pitchFamily="34" charset="0"/>
        </a:defRPr>
      </a:lvl3pPr>
      <a:lvl4pPr marL="685800" indent="685800" algn="l" defTabSz="457200" rtl="0" eaLnBrk="0" fontAlgn="base" hangingPunct="0">
        <a:spcBef>
          <a:spcPct val="0"/>
        </a:spcBef>
        <a:spcAft>
          <a:spcPct val="0"/>
        </a:spcAft>
        <a:defRPr sz="1200">
          <a:solidFill>
            <a:srgbClr val="000000"/>
          </a:solidFill>
          <a:latin typeface="+mn-lt"/>
          <a:ea typeface="+mn-ea"/>
          <a:cs typeface="+mn-cs"/>
          <a:sym typeface="Helvetica" pitchFamily="34" charset="0"/>
        </a:defRPr>
      </a:lvl4pPr>
      <a:lvl5pPr marL="914400" indent="914400" algn="l" defTabSz="457200" rtl="0" eaLnBrk="0" fontAlgn="base" hangingPunct="0">
        <a:spcBef>
          <a:spcPct val="0"/>
        </a:spcBef>
        <a:spcAft>
          <a:spcPct val="0"/>
        </a:spcAft>
        <a:defRPr sz="1200">
          <a:solidFill>
            <a:srgbClr val="000000"/>
          </a:solidFill>
          <a:latin typeface="+mn-lt"/>
          <a:ea typeface="+mn-ea"/>
          <a:cs typeface="+mn-cs"/>
          <a:sym typeface="Helvetica" pitchFamily="34" charset="0"/>
        </a:defRPr>
      </a:lvl5pPr>
      <a:lvl6pPr marL="1371600" algn="l" defTabSz="457200" rtl="0" fontAlgn="base" hangingPunct="0">
        <a:spcBef>
          <a:spcPct val="0"/>
        </a:spcBef>
        <a:spcAft>
          <a:spcPct val="0"/>
        </a:spcAft>
        <a:defRPr sz="1200">
          <a:solidFill>
            <a:srgbClr val="000000"/>
          </a:solidFill>
          <a:latin typeface="+mn-lt"/>
          <a:ea typeface="+mn-ea"/>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mn-ea"/>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mn-ea"/>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mn-ea"/>
          <a:cs typeface="+mn-cs"/>
          <a:sym typeface="Helvetic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6.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
          <p:cNvSpPr>
            <a:spLocks noGrp="1"/>
          </p:cNvSpPr>
          <p:nvPr>
            <p:ph type="body" idx="1"/>
          </p:nvPr>
        </p:nvSpPr>
        <p:spPr bwMode="auto">
          <a:xfrm>
            <a:off x="622300" y="1717675"/>
            <a:ext cx="8153400" cy="3616325"/>
          </a:xfrm>
          <a:noFill/>
          <a:ln>
            <a:miter lim="800000"/>
            <a:headEnd/>
            <a:tailEnd/>
          </a:ln>
        </p:spPr>
        <p:txBody>
          <a:bodyPr vert="horz" wrap="square" lIns="0" tIns="0" rIns="0" bIns="0" numCol="1" anchor="t" anchorCtr="0" compatLnSpc="1">
            <a:prstTxWarp prst="textNoShape">
              <a:avLst/>
            </a:prstTxWarp>
          </a:bodyPr>
          <a:lstStyle/>
          <a:p>
            <a:pPr marL="0" indent="0" defTabSz="557213" eaLnBrk="1">
              <a:spcBef>
                <a:spcPts val="400"/>
              </a:spcBef>
              <a:buClr>
                <a:srgbClr val="DD8047"/>
              </a:buClr>
              <a:buFont typeface="Wingdings" pitchFamily="2" charset="2"/>
              <a:buNone/>
            </a:pPr>
            <a:r>
              <a:rPr lang="en-US" altLang="en-US" sz="3800" b="1" smtClean="0">
                <a:latin typeface="Tw Cen MT" pitchFamily="34" charset="0"/>
                <a:sym typeface="Tw Cen MT" pitchFamily="34" charset="0"/>
              </a:rPr>
              <a:t>Peacebuilding:</a:t>
            </a:r>
          </a:p>
          <a:p>
            <a:pPr marL="0" indent="0" defTabSz="557213" eaLnBrk="1">
              <a:spcBef>
                <a:spcPts val="400"/>
              </a:spcBef>
              <a:buClr>
                <a:srgbClr val="DD8047"/>
              </a:buClr>
              <a:buFont typeface="Wingdings" pitchFamily="2" charset="2"/>
              <a:buNone/>
            </a:pPr>
            <a:r>
              <a:rPr lang="en-US" altLang="en-US" sz="3800" b="1" smtClean="0">
                <a:latin typeface="Tw Cen MT" pitchFamily="34" charset="0"/>
                <a:sym typeface="Tw Cen MT" pitchFamily="34" charset="0"/>
              </a:rPr>
              <a:t>What, Why and How?</a:t>
            </a:r>
          </a:p>
          <a:p>
            <a:pPr marL="0" indent="0" defTabSz="557213" eaLnBrk="1">
              <a:spcBef>
                <a:spcPts val="400"/>
              </a:spcBef>
              <a:buClr>
                <a:srgbClr val="DD8047"/>
              </a:buClr>
              <a:buFont typeface="Wingdings" pitchFamily="2" charset="2"/>
              <a:buNone/>
            </a:pPr>
            <a:endParaRPr lang="en-US" altLang="en-US" sz="1700" smtClean="0">
              <a:latin typeface="Tw Cen MT" pitchFamily="34" charset="0"/>
              <a:sym typeface="Tw Cen MT" pitchFamily="34" charset="0"/>
            </a:endParaRPr>
          </a:p>
          <a:p>
            <a:pPr marL="0" indent="0" defTabSz="557213" eaLnBrk="1">
              <a:spcBef>
                <a:spcPts val="400"/>
              </a:spcBef>
              <a:buClr>
                <a:srgbClr val="DD8047"/>
              </a:buClr>
              <a:buFont typeface="Wingdings" pitchFamily="2" charset="2"/>
              <a:buNone/>
            </a:pPr>
            <a:endParaRPr lang="en-US" altLang="en-US" sz="1700" b="1" smtClean="0">
              <a:latin typeface="Tw Cen MT" pitchFamily="34" charset="0"/>
              <a:sym typeface="Tw Cen MT" pitchFamily="34" charset="0"/>
            </a:endParaRPr>
          </a:p>
          <a:p>
            <a:pPr marL="0" indent="0" defTabSz="557213" eaLnBrk="1">
              <a:spcBef>
                <a:spcPts val="400"/>
              </a:spcBef>
              <a:buClr>
                <a:srgbClr val="DD8047"/>
              </a:buClr>
              <a:buFont typeface="Wingdings" pitchFamily="2" charset="2"/>
              <a:buNone/>
            </a:pPr>
            <a:r>
              <a:rPr lang="en-US" altLang="en-US" sz="1800" b="1" smtClean="0">
                <a:latin typeface="Tw Cen MT" pitchFamily="34" charset="0"/>
                <a:sym typeface="Tw Cen MT" pitchFamily="34" charset="0"/>
              </a:rPr>
              <a:t>Judy Cheng-Hopkins</a:t>
            </a:r>
          </a:p>
          <a:p>
            <a:pPr marL="0" indent="0" defTabSz="557213" eaLnBrk="1">
              <a:spcBef>
                <a:spcPts val="400"/>
              </a:spcBef>
              <a:buClr>
                <a:srgbClr val="DD8047"/>
              </a:buClr>
              <a:buFont typeface="Wingdings" pitchFamily="2" charset="2"/>
              <a:buNone/>
            </a:pPr>
            <a:r>
              <a:rPr lang="en-US" altLang="en-US" sz="1800" smtClean="0">
                <a:latin typeface="Tw Cen MT" pitchFamily="34" charset="0"/>
                <a:sym typeface="Tw Cen MT" pitchFamily="34" charset="0"/>
              </a:rPr>
              <a:t>United Nations Assistant Secretary-General </a:t>
            </a:r>
          </a:p>
          <a:p>
            <a:pPr marL="0" indent="0" defTabSz="557213" eaLnBrk="1">
              <a:spcBef>
                <a:spcPts val="400"/>
              </a:spcBef>
              <a:buClr>
                <a:srgbClr val="DD8047"/>
              </a:buClr>
              <a:buFont typeface="Wingdings" pitchFamily="2" charset="2"/>
              <a:buNone/>
            </a:pPr>
            <a:r>
              <a:rPr lang="en-US" altLang="en-US" sz="1800" smtClean="0">
                <a:latin typeface="Tw Cen MT" pitchFamily="34" charset="0"/>
                <a:sym typeface="Tw Cen MT" pitchFamily="34" charset="0"/>
              </a:rPr>
              <a:t>for Peacebuilding Support</a:t>
            </a:r>
          </a:p>
          <a:p>
            <a:pPr marL="0" indent="0" defTabSz="557213" eaLnBrk="1">
              <a:spcBef>
                <a:spcPts val="400"/>
              </a:spcBef>
              <a:buClr>
                <a:srgbClr val="DD8047"/>
              </a:buClr>
              <a:buFont typeface="Wingdings" pitchFamily="2" charset="2"/>
              <a:buNone/>
            </a:pPr>
            <a:endParaRPr lang="en-US" altLang="en-US" sz="1800" smtClean="0">
              <a:latin typeface="Tw Cen MT" pitchFamily="34" charset="0"/>
              <a:sym typeface="Tw Cen MT" pitchFamily="34" charset="0"/>
            </a:endParaRPr>
          </a:p>
          <a:p>
            <a:pPr marL="0" indent="0" defTabSz="557213" eaLnBrk="1">
              <a:spcBef>
                <a:spcPts val="400"/>
              </a:spcBef>
              <a:buClr>
                <a:srgbClr val="DD8047"/>
              </a:buClr>
              <a:buFont typeface="Wingdings" pitchFamily="2" charset="2"/>
              <a:buNone/>
            </a:pPr>
            <a:r>
              <a:rPr lang="en-US" altLang="en-US" sz="1800" smtClean="0">
                <a:latin typeface="Tw Cen MT" pitchFamily="34" charset="0"/>
                <a:sym typeface="Tw Cen MT" pitchFamily="34" charset="0"/>
              </a:rPr>
              <a:t>UPEACE The Hague, 7 March 2014 </a:t>
            </a:r>
            <a:endParaRPr lang="en-US" altLang="en-US" sz="1800" smtClean="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
          <p:cNvSpPr>
            <a:spLocks noGrp="1"/>
          </p:cNvSpPr>
          <p:nvPr>
            <p:ph type="title"/>
          </p:nvPr>
        </p:nvSpPr>
        <p:spPr bwMode="auto">
          <a:xfrm>
            <a:off x="571500" y="228600"/>
            <a:ext cx="8191500" cy="990600"/>
          </a:xfrm>
          <a:noFill/>
          <a:ln>
            <a:miter lim="800000"/>
            <a:headEnd/>
            <a:tailEnd/>
          </a:ln>
        </p:spPr>
        <p:txBody>
          <a:bodyPr vert="horz" wrap="square" lIns="0" tIns="0" rIns="0" bIns="0" numCol="1" anchor="ctr" anchorCtr="0" compatLnSpc="1">
            <a:prstTxWarp prst="textNoShape">
              <a:avLst/>
            </a:prstTxWarp>
          </a:bodyPr>
          <a:lstStyle/>
          <a:p>
            <a:pPr defTabSz="914400" eaLnBrk="1"/>
            <a:r>
              <a:rPr lang="en-US" altLang="en-US" sz="3800" b="1" smtClean="0">
                <a:latin typeface="Tw Cen MT" pitchFamily="34" charset="0"/>
                <a:sym typeface="Tw Cen MT" pitchFamily="34" charset="0"/>
              </a:rPr>
              <a:t>Violence slows decline in poverty</a:t>
            </a:r>
            <a:endParaRPr lang="en-US" altLang="en-US" smtClean="0"/>
          </a:p>
        </p:txBody>
      </p:sp>
      <p:sp>
        <p:nvSpPr>
          <p:cNvPr id="95234" name="Rectangle 2"/>
          <p:cNvSpPr>
            <a:spLocks noGrp="1"/>
          </p:cNvSpPr>
          <p:nvPr>
            <p:ph type="body" idx="1"/>
          </p:nvPr>
        </p:nvSpPr>
        <p:spPr bwMode="auto">
          <a:xfrm>
            <a:off x="612775" y="1600200"/>
            <a:ext cx="8153400" cy="4525963"/>
          </a:xfrm>
          <a:noFill/>
          <a:ln>
            <a:miter lim="800000"/>
            <a:headEnd/>
            <a:tailEnd/>
          </a:ln>
        </p:spPr>
        <p:txBody>
          <a:bodyPr vert="horz" wrap="square" lIns="0" tIns="0" rIns="0" bIns="0" numCol="1" anchor="t" anchorCtr="0" compatLnSpc="1">
            <a:prstTxWarp prst="textNoShape">
              <a:avLst/>
            </a:prstTxWarp>
          </a:bodyPr>
          <a:lstStyle/>
          <a:p>
            <a:pPr marL="0" indent="0" defTabSz="914400" eaLnBrk="1">
              <a:lnSpc>
                <a:spcPct val="90000"/>
              </a:lnSpc>
              <a:spcBef>
                <a:spcPts val="700"/>
              </a:spcBef>
              <a:buClr>
                <a:srgbClr val="DD8047"/>
              </a:buClr>
              <a:buFont typeface="Wingdings" pitchFamily="2" charset="2"/>
              <a:buNone/>
            </a:pPr>
            <a:endParaRPr lang="en-US" altLang="en-US" sz="1400" smtClean="0">
              <a:latin typeface="Tw Cen MT" pitchFamily="34" charset="0"/>
              <a:sym typeface="Tw Cen MT" pitchFamily="34" charset="0"/>
            </a:endParaRPr>
          </a:p>
          <a:p>
            <a:pPr marL="0" indent="0" defTabSz="914400" eaLnBrk="1">
              <a:lnSpc>
                <a:spcPct val="90000"/>
              </a:lnSpc>
              <a:spcBef>
                <a:spcPts val="700"/>
              </a:spcBef>
              <a:buClr>
                <a:srgbClr val="DD8047"/>
              </a:buClr>
              <a:buFont typeface="Wingdings" pitchFamily="2" charset="2"/>
              <a:buNone/>
            </a:pPr>
            <a:endParaRPr lang="en-US" altLang="en-US" sz="1400" smtClean="0">
              <a:latin typeface="Tw Cen MT" pitchFamily="34" charset="0"/>
              <a:sym typeface="Tw Cen MT" pitchFamily="34" charset="0"/>
            </a:endParaRPr>
          </a:p>
          <a:p>
            <a:pPr marL="0" indent="0" defTabSz="914400" eaLnBrk="1">
              <a:lnSpc>
                <a:spcPct val="90000"/>
              </a:lnSpc>
              <a:spcBef>
                <a:spcPts val="700"/>
              </a:spcBef>
              <a:buClr>
                <a:srgbClr val="DD8047"/>
              </a:buClr>
              <a:buFont typeface="Wingdings" pitchFamily="2" charset="2"/>
              <a:buNone/>
            </a:pPr>
            <a:endParaRPr lang="en-US" altLang="en-US" sz="1400" smtClean="0">
              <a:latin typeface="Tw Cen MT" pitchFamily="34" charset="0"/>
              <a:sym typeface="Tw Cen MT" pitchFamily="34" charset="0"/>
            </a:endParaRPr>
          </a:p>
          <a:p>
            <a:pPr marL="0" indent="0" defTabSz="914400" eaLnBrk="1">
              <a:lnSpc>
                <a:spcPct val="90000"/>
              </a:lnSpc>
              <a:spcBef>
                <a:spcPts val="700"/>
              </a:spcBef>
              <a:buClr>
                <a:srgbClr val="DD8047"/>
              </a:buClr>
              <a:buFont typeface="Wingdings" pitchFamily="2" charset="2"/>
              <a:buNone/>
            </a:pPr>
            <a:endParaRPr lang="en-US" altLang="en-US" sz="1400" smtClean="0">
              <a:latin typeface="Tw Cen MT" pitchFamily="34" charset="0"/>
              <a:sym typeface="Tw Cen MT" pitchFamily="34" charset="0"/>
            </a:endParaRPr>
          </a:p>
          <a:p>
            <a:pPr marL="0" indent="0" defTabSz="914400" eaLnBrk="1">
              <a:lnSpc>
                <a:spcPct val="90000"/>
              </a:lnSpc>
              <a:spcBef>
                <a:spcPts val="700"/>
              </a:spcBef>
              <a:buClr>
                <a:srgbClr val="DD8047"/>
              </a:buClr>
              <a:buFont typeface="Wingdings" pitchFamily="2" charset="2"/>
              <a:buNone/>
            </a:pPr>
            <a:endParaRPr lang="en-US" altLang="en-US" sz="1400" smtClean="0">
              <a:latin typeface="Tw Cen MT" pitchFamily="34" charset="0"/>
              <a:sym typeface="Tw Cen MT" pitchFamily="34" charset="0"/>
            </a:endParaRPr>
          </a:p>
          <a:p>
            <a:pPr marL="0" indent="0" defTabSz="914400" eaLnBrk="1">
              <a:lnSpc>
                <a:spcPct val="90000"/>
              </a:lnSpc>
              <a:spcBef>
                <a:spcPts val="700"/>
              </a:spcBef>
              <a:buClr>
                <a:srgbClr val="DD8047"/>
              </a:buClr>
              <a:buFont typeface="Wingdings" pitchFamily="2" charset="2"/>
              <a:buNone/>
            </a:pPr>
            <a:endParaRPr lang="en-US" altLang="en-US" sz="1400" smtClean="0">
              <a:latin typeface="Tw Cen MT" pitchFamily="34" charset="0"/>
              <a:sym typeface="Tw Cen MT" pitchFamily="34" charset="0"/>
            </a:endParaRPr>
          </a:p>
          <a:p>
            <a:pPr marL="0" indent="0" defTabSz="914400" eaLnBrk="1">
              <a:lnSpc>
                <a:spcPct val="90000"/>
              </a:lnSpc>
              <a:spcBef>
                <a:spcPts val="700"/>
              </a:spcBef>
              <a:buClr>
                <a:srgbClr val="DD8047"/>
              </a:buClr>
              <a:buFont typeface="Wingdings" pitchFamily="2" charset="2"/>
              <a:buNone/>
            </a:pPr>
            <a:endParaRPr lang="en-US" altLang="en-US" sz="1400" smtClean="0">
              <a:latin typeface="Tw Cen MT" pitchFamily="34" charset="0"/>
              <a:sym typeface="Tw Cen MT" pitchFamily="34" charset="0"/>
            </a:endParaRPr>
          </a:p>
          <a:p>
            <a:pPr marL="0" indent="0" defTabSz="914400" eaLnBrk="1">
              <a:lnSpc>
                <a:spcPct val="90000"/>
              </a:lnSpc>
              <a:spcBef>
                <a:spcPts val="700"/>
              </a:spcBef>
              <a:buClr>
                <a:srgbClr val="DD8047"/>
              </a:buClr>
              <a:buFont typeface="Wingdings" pitchFamily="2" charset="2"/>
              <a:buNone/>
            </a:pPr>
            <a:endParaRPr lang="en-US" altLang="en-US" sz="1400" smtClean="0">
              <a:latin typeface="Tw Cen MT" pitchFamily="34" charset="0"/>
              <a:sym typeface="Tw Cen MT" pitchFamily="34" charset="0"/>
            </a:endParaRPr>
          </a:p>
          <a:p>
            <a:pPr marL="0" indent="0" defTabSz="914400" eaLnBrk="1">
              <a:lnSpc>
                <a:spcPct val="90000"/>
              </a:lnSpc>
              <a:spcBef>
                <a:spcPts val="700"/>
              </a:spcBef>
              <a:buClr>
                <a:srgbClr val="DD8047"/>
              </a:buClr>
              <a:buFont typeface="Wingdings" pitchFamily="2" charset="2"/>
              <a:buNone/>
            </a:pPr>
            <a:endParaRPr lang="en-US" altLang="en-US" sz="1400" smtClean="0">
              <a:latin typeface="Tw Cen MT" pitchFamily="34" charset="0"/>
              <a:sym typeface="Tw Cen MT" pitchFamily="34" charset="0"/>
            </a:endParaRPr>
          </a:p>
          <a:p>
            <a:pPr marL="0" indent="0" defTabSz="914400" eaLnBrk="1">
              <a:lnSpc>
                <a:spcPct val="90000"/>
              </a:lnSpc>
              <a:spcBef>
                <a:spcPts val="700"/>
              </a:spcBef>
              <a:buClr>
                <a:srgbClr val="DD8047"/>
              </a:buClr>
              <a:buFont typeface="Wingdings" pitchFamily="2" charset="2"/>
              <a:buNone/>
            </a:pPr>
            <a:endParaRPr lang="en-US" altLang="en-US" sz="1400" smtClean="0">
              <a:latin typeface="Tw Cen MT" pitchFamily="34" charset="0"/>
              <a:sym typeface="Tw Cen MT" pitchFamily="34" charset="0"/>
            </a:endParaRPr>
          </a:p>
          <a:p>
            <a:pPr marL="0" indent="0" defTabSz="914400" eaLnBrk="1">
              <a:lnSpc>
                <a:spcPct val="90000"/>
              </a:lnSpc>
              <a:spcBef>
                <a:spcPts val="700"/>
              </a:spcBef>
              <a:buClr>
                <a:srgbClr val="DD8047"/>
              </a:buClr>
              <a:buFont typeface="Wingdings" pitchFamily="2" charset="2"/>
              <a:buNone/>
            </a:pPr>
            <a:endParaRPr lang="en-US" altLang="en-US" sz="1400" smtClean="0">
              <a:latin typeface="Tw Cen MT" pitchFamily="34" charset="0"/>
              <a:sym typeface="Tw Cen MT" pitchFamily="34" charset="0"/>
            </a:endParaRPr>
          </a:p>
          <a:p>
            <a:pPr marL="0" indent="0" defTabSz="914400" eaLnBrk="1">
              <a:lnSpc>
                <a:spcPct val="90000"/>
              </a:lnSpc>
              <a:spcBef>
                <a:spcPts val="700"/>
              </a:spcBef>
              <a:buClr>
                <a:srgbClr val="DD8047"/>
              </a:buClr>
              <a:buFont typeface="Wingdings" pitchFamily="2" charset="2"/>
              <a:buNone/>
            </a:pPr>
            <a:endParaRPr lang="en-US" altLang="en-US" sz="1400" smtClean="0">
              <a:latin typeface="Tw Cen MT" pitchFamily="34" charset="0"/>
              <a:sym typeface="Tw Cen MT" pitchFamily="34" charset="0"/>
            </a:endParaRPr>
          </a:p>
          <a:p>
            <a:pPr marL="0" indent="0" defTabSz="914400" eaLnBrk="1">
              <a:lnSpc>
                <a:spcPct val="90000"/>
              </a:lnSpc>
              <a:spcBef>
                <a:spcPts val="700"/>
              </a:spcBef>
              <a:buClr>
                <a:srgbClr val="DD8047"/>
              </a:buClr>
              <a:buFont typeface="Wingdings" pitchFamily="2" charset="2"/>
              <a:buNone/>
            </a:pPr>
            <a:endParaRPr lang="en-US" altLang="en-US" sz="1400" smtClean="0">
              <a:latin typeface="Tw Cen MT" pitchFamily="34" charset="0"/>
              <a:sym typeface="Tw Cen MT" pitchFamily="34" charset="0"/>
            </a:endParaRPr>
          </a:p>
          <a:p>
            <a:pPr marL="0" indent="0" defTabSz="914400" eaLnBrk="1">
              <a:lnSpc>
                <a:spcPct val="90000"/>
              </a:lnSpc>
              <a:spcBef>
                <a:spcPts val="700"/>
              </a:spcBef>
              <a:buClr>
                <a:srgbClr val="DD8047"/>
              </a:buClr>
              <a:buFont typeface="Wingdings" pitchFamily="2" charset="2"/>
              <a:buNone/>
            </a:pPr>
            <a:endParaRPr lang="en-US" altLang="en-US" sz="1400" smtClean="0">
              <a:latin typeface="Tw Cen MT" pitchFamily="34" charset="0"/>
              <a:sym typeface="Tw Cen MT" pitchFamily="34" charset="0"/>
            </a:endParaRPr>
          </a:p>
          <a:p>
            <a:pPr marL="0" indent="0" defTabSz="914400" eaLnBrk="1">
              <a:lnSpc>
                <a:spcPct val="90000"/>
              </a:lnSpc>
              <a:spcBef>
                <a:spcPts val="700"/>
              </a:spcBef>
              <a:buClr>
                <a:srgbClr val="DD8047"/>
              </a:buClr>
              <a:buFont typeface="Wingdings" pitchFamily="2" charset="2"/>
              <a:buNone/>
            </a:pPr>
            <a:r>
              <a:rPr lang="en-US" altLang="en-US" sz="1400" smtClean="0">
                <a:latin typeface="Tw Cen MT" pitchFamily="34" charset="0"/>
                <a:sym typeface="Tw Cen MT" pitchFamily="34" charset="0"/>
              </a:rPr>
              <a:t>The World Bank,</a:t>
            </a:r>
            <a:r>
              <a:rPr lang="en-US" altLang="en-US" sz="1400" i="1" smtClean="0">
                <a:latin typeface="Tw Cen MT" pitchFamily="34" charset="0"/>
                <a:sym typeface="Tw Cen MT" pitchFamily="34" charset="0"/>
              </a:rPr>
              <a:t> World Development Report 2011: Conflict, Security, and Development, </a:t>
            </a:r>
            <a:r>
              <a:rPr lang="en-US" altLang="en-US" sz="1400" smtClean="0">
                <a:latin typeface="Tw Cen MT" pitchFamily="34" charset="0"/>
                <a:sym typeface="Tw Cen MT" pitchFamily="34" charset="0"/>
              </a:rPr>
              <a:t>Figure F1.3</a:t>
            </a:r>
            <a:endParaRPr lang="en-US" altLang="en-US" smtClean="0"/>
          </a:p>
        </p:txBody>
      </p:sp>
      <p:pic>
        <p:nvPicPr>
          <p:cNvPr id="95235" name="Picture 3" descr="image5.png"/>
          <p:cNvPicPr>
            <a:picLocks noChangeAspect="1"/>
          </p:cNvPicPr>
          <p:nvPr/>
        </p:nvPicPr>
        <p:blipFill>
          <a:blip r:embed="rId3"/>
          <a:srcRect/>
          <a:stretch>
            <a:fillRect/>
          </a:stretch>
        </p:blipFill>
        <p:spPr bwMode="auto">
          <a:xfrm>
            <a:off x="611188" y="1196975"/>
            <a:ext cx="8016875" cy="4176713"/>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1"/>
          <p:cNvSpPr>
            <a:spLocks noGrp="1"/>
          </p:cNvSpPr>
          <p:nvPr>
            <p:ph type="title"/>
          </p:nvPr>
        </p:nvSpPr>
        <p:spPr bwMode="auto">
          <a:xfrm>
            <a:off x="612775" y="228600"/>
            <a:ext cx="8153400" cy="990600"/>
          </a:xfrm>
          <a:noFill/>
          <a:ln>
            <a:miter lim="800000"/>
            <a:headEnd/>
            <a:tailEnd/>
          </a:ln>
        </p:spPr>
        <p:txBody>
          <a:bodyPr vert="horz" wrap="square" lIns="0" tIns="0" rIns="0" bIns="0" numCol="1" anchor="ctr" anchorCtr="0" compatLnSpc="1">
            <a:prstTxWarp prst="textNoShape">
              <a:avLst/>
            </a:prstTxWarp>
          </a:bodyPr>
          <a:lstStyle/>
          <a:p>
            <a:pPr defTabSz="914400" eaLnBrk="1"/>
            <a:r>
              <a:rPr lang="en-US" altLang="en-US" sz="3800" b="1" smtClean="0">
                <a:latin typeface="Tw Cen MT" pitchFamily="34" charset="0"/>
                <a:sym typeface="Tw Cen MT" pitchFamily="34" charset="0"/>
              </a:rPr>
              <a:t>A typical post-conflict country…</a:t>
            </a:r>
            <a:endParaRPr lang="en-US" altLang="en-US" smtClean="0"/>
          </a:p>
        </p:txBody>
      </p:sp>
      <p:sp>
        <p:nvSpPr>
          <p:cNvPr id="97282" name="Rectangle 2"/>
          <p:cNvSpPr>
            <a:spLocks noGrp="1"/>
          </p:cNvSpPr>
          <p:nvPr>
            <p:ph type="body" idx="1"/>
          </p:nvPr>
        </p:nvSpPr>
        <p:spPr bwMode="auto">
          <a:xfrm>
            <a:off x="323850" y="1219200"/>
            <a:ext cx="8442325" cy="4495800"/>
          </a:xfrm>
          <a:noFill/>
          <a:ln>
            <a:miter lim="800000"/>
            <a:headEnd/>
            <a:tailEnd/>
          </a:ln>
        </p:spPr>
        <p:txBody>
          <a:bodyPr vert="horz" wrap="square" lIns="0" tIns="0" rIns="0" bIns="0" numCol="1" anchor="t" anchorCtr="0" compatLnSpc="1">
            <a:prstTxWarp prst="textNoShape">
              <a:avLst/>
            </a:prstTxWarp>
          </a:bodyPr>
          <a:lstStyle/>
          <a:p>
            <a:pPr marL="193675" indent="-193675" defTabSz="914400" eaLnBrk="1">
              <a:lnSpc>
                <a:spcPct val="15000"/>
              </a:lnSpc>
              <a:buClr>
                <a:srgbClr val="DD8047"/>
              </a:buClr>
              <a:buFont typeface="Wingdings" pitchFamily="2" charset="2"/>
              <a:buNone/>
            </a:pPr>
            <a:endParaRPr lang="en-US" altLang="en-US" sz="2900" smtClean="0">
              <a:latin typeface="Tw Cen MT" pitchFamily="34" charset="0"/>
              <a:sym typeface="Tw Cen MT" pitchFamily="34" charset="0"/>
            </a:endParaRPr>
          </a:p>
          <a:p>
            <a:pPr marL="193675" indent="-193675" defTabSz="914400" eaLnBrk="1">
              <a:spcBef>
                <a:spcPts val="700"/>
              </a:spcBef>
              <a:buClr>
                <a:srgbClr val="DD8047"/>
              </a:buClr>
              <a:buSzPct val="60000"/>
              <a:buFont typeface="Wingdings" pitchFamily="2" charset="2"/>
              <a:buChar char="◻"/>
            </a:pPr>
            <a:r>
              <a:rPr lang="en-US" altLang="en-US" sz="2200" smtClean="0">
                <a:latin typeface="Tw Cen MT" pitchFamily="34" charset="0"/>
                <a:sym typeface="Tw Cen MT" pitchFamily="34" charset="0"/>
              </a:rPr>
              <a:t>“Ordinary” development challenges compounded by</a:t>
            </a:r>
          </a:p>
          <a:p>
            <a:pPr marL="676275" lvl="1" indent="-219075" defTabSz="914400" eaLnBrk="1">
              <a:spcBef>
                <a:spcPts val="700"/>
              </a:spcBef>
              <a:buClr>
                <a:srgbClr val="94B6D2"/>
              </a:buClr>
              <a:buSzPct val="70000"/>
              <a:buFont typeface="Wingdings 2" pitchFamily="18" charset="2"/>
              <a:buChar char="•"/>
            </a:pPr>
            <a:r>
              <a:rPr lang="en-US" altLang="en-US" sz="2000" smtClean="0">
                <a:latin typeface="Tw Cen MT" pitchFamily="34" charset="0"/>
                <a:sym typeface="Tw Cen MT" pitchFamily="34" charset="0"/>
              </a:rPr>
              <a:t>Decades of </a:t>
            </a:r>
            <a:r>
              <a:rPr lang="en-US" altLang="en-US" sz="2000" b="1" smtClean="0">
                <a:latin typeface="Tw Cen MT" pitchFamily="34" charset="0"/>
                <a:sym typeface="Tw Cen MT" pitchFamily="34" charset="0"/>
              </a:rPr>
              <a:t>intermittent civil war</a:t>
            </a:r>
            <a:r>
              <a:rPr lang="en-US" altLang="en-US" sz="2000" smtClean="0">
                <a:latin typeface="Tw Cen MT" pitchFamily="34" charset="0"/>
                <a:sym typeface="Tw Cen MT" pitchFamily="34" charset="0"/>
              </a:rPr>
              <a:t>, with relapses into violence</a:t>
            </a:r>
            <a:endParaRPr lang="en-US" altLang="en-US" sz="2600" smtClean="0">
              <a:solidFill>
                <a:srgbClr val="FFFFFF"/>
              </a:solidFill>
              <a:latin typeface="Tw Cen MT" pitchFamily="34" charset="0"/>
              <a:sym typeface="Tw Cen MT" pitchFamily="34" charset="0"/>
            </a:endParaRPr>
          </a:p>
          <a:p>
            <a:pPr marL="676275" lvl="1" indent="-219075" defTabSz="914400" eaLnBrk="1">
              <a:spcBef>
                <a:spcPts val="700"/>
              </a:spcBef>
              <a:buClr>
                <a:srgbClr val="94B6D2"/>
              </a:buClr>
              <a:buSzPct val="70000"/>
              <a:buFont typeface="Wingdings 2" pitchFamily="18" charset="2"/>
              <a:buChar char="•"/>
            </a:pPr>
            <a:r>
              <a:rPr lang="en-US" altLang="en-US" sz="2000" b="1" smtClean="0">
                <a:latin typeface="Tw Cen MT" pitchFamily="34" charset="0"/>
                <a:sym typeface="Tw Cen MT" pitchFamily="34" charset="0"/>
              </a:rPr>
              <a:t>Military domination</a:t>
            </a:r>
            <a:r>
              <a:rPr lang="en-US" altLang="en-US" sz="2000" smtClean="0">
                <a:latin typeface="Tw Cen MT" pitchFamily="34" charset="0"/>
                <a:sym typeface="Tw Cen MT" pitchFamily="34" charset="0"/>
              </a:rPr>
              <a:t> and/or coups</a:t>
            </a:r>
            <a:endParaRPr lang="en-US" altLang="en-US" sz="2600" smtClean="0">
              <a:solidFill>
                <a:srgbClr val="FFFFFF"/>
              </a:solidFill>
              <a:latin typeface="Tw Cen MT" pitchFamily="34" charset="0"/>
              <a:sym typeface="Tw Cen MT" pitchFamily="34" charset="0"/>
            </a:endParaRPr>
          </a:p>
          <a:p>
            <a:pPr marL="676275" lvl="1" indent="-219075" defTabSz="914400" eaLnBrk="1">
              <a:spcBef>
                <a:spcPts val="700"/>
              </a:spcBef>
              <a:buClr>
                <a:srgbClr val="94B6D2"/>
              </a:buClr>
              <a:buSzPct val="70000"/>
              <a:buFont typeface="Wingdings 2" pitchFamily="18" charset="2"/>
              <a:buChar char="•"/>
            </a:pPr>
            <a:r>
              <a:rPr lang="en-US" altLang="en-US" sz="2000" smtClean="0">
                <a:latin typeface="Tw Cen MT" pitchFamily="34" charset="0"/>
                <a:sym typeface="Tw Cen MT" pitchFamily="34" charset="0"/>
              </a:rPr>
              <a:t>Wealth in </a:t>
            </a:r>
            <a:r>
              <a:rPr lang="en-US" altLang="en-US" sz="2000" b="1" smtClean="0">
                <a:latin typeface="Tw Cen MT" pitchFamily="34" charset="0"/>
                <a:sym typeface="Tw Cen MT" pitchFamily="34" charset="0"/>
              </a:rPr>
              <a:t>natural resources</a:t>
            </a:r>
            <a:r>
              <a:rPr lang="en-US" altLang="en-US" sz="2000" smtClean="0">
                <a:latin typeface="Tw Cen MT" pitchFamily="34" charset="0"/>
                <a:sym typeface="Tw Cen MT" pitchFamily="34" charset="0"/>
              </a:rPr>
              <a:t> but steep divide between small rich elite and poor majority of the population </a:t>
            </a:r>
            <a:r>
              <a:rPr lang="en-US" altLang="en-US" sz="2000" i="1" smtClean="0">
                <a:latin typeface="Tw Cen MT" pitchFamily="34" charset="0"/>
                <a:sym typeface="Tw Cen MT" pitchFamily="34" charset="0"/>
              </a:rPr>
              <a:t>(relapse into conflict 50% more likely in natural resource-rich countries)</a:t>
            </a:r>
            <a:endParaRPr lang="en-US" altLang="en-US" sz="2600" smtClean="0">
              <a:solidFill>
                <a:srgbClr val="FFFFFF"/>
              </a:solidFill>
              <a:latin typeface="Tw Cen MT" pitchFamily="34" charset="0"/>
              <a:sym typeface="Tw Cen MT" pitchFamily="34" charset="0"/>
            </a:endParaRPr>
          </a:p>
          <a:p>
            <a:pPr marL="676275" lvl="1" indent="-219075" defTabSz="914400" eaLnBrk="1">
              <a:spcBef>
                <a:spcPts val="700"/>
              </a:spcBef>
              <a:buClr>
                <a:srgbClr val="94B6D2"/>
              </a:buClr>
              <a:buSzPct val="70000"/>
              <a:buFont typeface="Wingdings 2" pitchFamily="18" charset="2"/>
              <a:buChar char="•"/>
            </a:pPr>
            <a:r>
              <a:rPr lang="en-US" altLang="en-US" sz="2000" b="1" smtClean="0">
                <a:latin typeface="Tw Cen MT" pitchFamily="34" charset="0"/>
                <a:sym typeface="Tw Cen MT" pitchFamily="34" charset="0"/>
              </a:rPr>
              <a:t>Land issues</a:t>
            </a:r>
            <a:r>
              <a:rPr lang="en-US" altLang="en-US" sz="2000" smtClean="0">
                <a:latin typeface="Tw Cen MT" pitchFamily="34" charset="0"/>
                <a:sym typeface="Tw Cen MT" pitchFamily="34" charset="0"/>
              </a:rPr>
              <a:t> are often key drivers of conflict</a:t>
            </a:r>
            <a:endParaRPr lang="en-US" altLang="en-US" sz="2600" smtClean="0">
              <a:solidFill>
                <a:srgbClr val="FFFFFF"/>
              </a:solidFill>
              <a:latin typeface="Tw Cen MT" pitchFamily="34" charset="0"/>
              <a:sym typeface="Tw Cen MT" pitchFamily="34" charset="0"/>
            </a:endParaRPr>
          </a:p>
          <a:p>
            <a:pPr marL="676275" lvl="1" indent="-219075" defTabSz="914400" eaLnBrk="1">
              <a:spcBef>
                <a:spcPts val="700"/>
              </a:spcBef>
              <a:buClr>
                <a:srgbClr val="94B6D2"/>
              </a:buClr>
              <a:buSzPct val="70000"/>
              <a:buFont typeface="Wingdings 2" pitchFamily="18" charset="2"/>
              <a:buChar char="•"/>
            </a:pPr>
            <a:r>
              <a:rPr lang="en-US" altLang="en-US" sz="2000" b="1" smtClean="0">
                <a:latin typeface="Tw Cen MT" pitchFamily="34" charset="0"/>
                <a:sym typeface="Tw Cen MT" pitchFamily="34" charset="0"/>
              </a:rPr>
              <a:t>Weak institutions</a:t>
            </a:r>
            <a:r>
              <a:rPr lang="en-US" altLang="en-US" sz="2000" smtClean="0">
                <a:latin typeface="Tw Cen MT" pitchFamily="34" charset="0"/>
                <a:sym typeface="Tw Cen MT" pitchFamily="34" charset="0"/>
              </a:rPr>
              <a:t> and public services</a:t>
            </a:r>
            <a:endParaRPr lang="en-US" altLang="en-US" sz="2600" smtClean="0">
              <a:solidFill>
                <a:srgbClr val="FFFFFF"/>
              </a:solidFill>
              <a:latin typeface="Tw Cen MT" pitchFamily="34" charset="0"/>
              <a:sym typeface="Tw Cen MT" pitchFamily="34" charset="0"/>
            </a:endParaRPr>
          </a:p>
          <a:p>
            <a:pPr marL="676275" lvl="1" indent="-219075" defTabSz="914400" eaLnBrk="1">
              <a:spcBef>
                <a:spcPts val="700"/>
              </a:spcBef>
              <a:buClr>
                <a:srgbClr val="94B6D2"/>
              </a:buClr>
              <a:buSzPct val="70000"/>
              <a:buFont typeface="Wingdings 2" pitchFamily="18" charset="2"/>
              <a:buChar char="•"/>
            </a:pPr>
            <a:r>
              <a:rPr lang="en-US" altLang="en-US" sz="2000" smtClean="0">
                <a:latin typeface="Tw Cen MT" pitchFamily="34" charset="0"/>
                <a:sym typeface="Tw Cen MT" pitchFamily="34" charset="0"/>
              </a:rPr>
              <a:t>High prevalence of </a:t>
            </a:r>
            <a:r>
              <a:rPr lang="en-US" altLang="en-US" sz="2000" b="1" smtClean="0">
                <a:latin typeface="Tw Cen MT" pitchFamily="34" charset="0"/>
                <a:sym typeface="Tw Cen MT" pitchFamily="34" charset="0"/>
              </a:rPr>
              <a:t>corruption</a:t>
            </a:r>
            <a:r>
              <a:rPr lang="en-US" altLang="en-US" sz="2000" smtClean="0">
                <a:latin typeface="Tw Cen MT" pitchFamily="34" charset="0"/>
                <a:sym typeface="Tw Cen MT" pitchFamily="34" charset="0"/>
              </a:rPr>
              <a:t>, limited or </a:t>
            </a:r>
            <a:r>
              <a:rPr lang="en-US" altLang="en-US" sz="2000" b="1" smtClean="0">
                <a:latin typeface="Tw Cen MT" pitchFamily="34" charset="0"/>
                <a:sym typeface="Tw Cen MT" pitchFamily="34" charset="0"/>
              </a:rPr>
              <a:t>no rule of law and </a:t>
            </a:r>
            <a:r>
              <a:rPr lang="en-US" altLang="en-US" sz="2000" smtClean="0">
                <a:latin typeface="Tw Cen MT" pitchFamily="34" charset="0"/>
                <a:sym typeface="Tw Cen MT" pitchFamily="34" charset="0"/>
              </a:rPr>
              <a:t>limited or </a:t>
            </a:r>
            <a:r>
              <a:rPr lang="en-US" altLang="en-US" sz="2000" b="1" smtClean="0">
                <a:latin typeface="Tw Cen MT" pitchFamily="34" charset="0"/>
                <a:sym typeface="Tw Cen MT" pitchFamily="34" charset="0"/>
              </a:rPr>
              <a:t>no accountability and transparency</a:t>
            </a:r>
            <a:endParaRPr lang="en-US" altLang="en-US" sz="2600" smtClean="0">
              <a:solidFill>
                <a:srgbClr val="FFFFFF"/>
              </a:solidFill>
              <a:latin typeface="Tw Cen MT" pitchFamily="34" charset="0"/>
              <a:sym typeface="Tw Cen MT" pitchFamily="34" charset="0"/>
            </a:endParaRPr>
          </a:p>
          <a:p>
            <a:pPr marL="676275" lvl="1" indent="-219075" defTabSz="914400" eaLnBrk="1">
              <a:spcBef>
                <a:spcPts val="700"/>
              </a:spcBef>
              <a:buClr>
                <a:srgbClr val="94B6D2"/>
              </a:buClr>
              <a:buSzPct val="70000"/>
              <a:buFont typeface="Wingdings 2" pitchFamily="18" charset="2"/>
              <a:buChar char="•"/>
            </a:pPr>
            <a:r>
              <a:rPr lang="en-US" altLang="en-US" sz="2000" b="1" smtClean="0">
                <a:latin typeface="Tw Cen MT" pitchFamily="34" charset="0"/>
                <a:sym typeface="Tw Cen MT" pitchFamily="34" charset="0"/>
              </a:rPr>
              <a:t>“Vicious cycle of idle youth”</a:t>
            </a:r>
            <a:endParaRPr lang="en-US" altLang="en-US" smtClean="0"/>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
          <p:cNvSpPr>
            <a:spLocks noGrp="1" noChangeArrowheads="1"/>
          </p:cNvSpPr>
          <p:nvPr>
            <p:ph type="title"/>
          </p:nvPr>
        </p:nvSpPr>
        <p:spPr>
          <a:xfrm>
            <a:off x="685800" y="2130425"/>
            <a:ext cx="7772400" cy="1470025"/>
          </a:xfrm>
        </p:spPr>
        <p:txBody>
          <a:bodyPr lIns="0" tIns="0" rIns="0" bIns="0"/>
          <a:lstStyle/>
          <a:p>
            <a:pPr defTabSz="914400" eaLnBrk="1">
              <a:spcBef>
                <a:spcPts val="700"/>
              </a:spcBef>
            </a:pPr>
            <a:r>
              <a:rPr lang="en-US" altLang="en-US" sz="4000" b="1" smtClean="0">
                <a:latin typeface="Tw Cen MT" pitchFamily="34" charset="0"/>
                <a:sym typeface="Tw Cen MT" pitchFamily="34" charset="0"/>
              </a:rPr>
              <a:t>What is Peacebuilding?</a:t>
            </a:r>
            <a:endParaRPr lang="en-US" altLang="en-US" smtClean="0"/>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1"/>
          <p:cNvSpPr>
            <a:spLocks noGrp="1" noChangeArrowheads="1"/>
          </p:cNvSpPr>
          <p:nvPr>
            <p:ph type="title"/>
          </p:nvPr>
        </p:nvSpPr>
        <p:spPr>
          <a:xfrm>
            <a:off x="571500" y="228600"/>
            <a:ext cx="8191500" cy="823913"/>
          </a:xfrm>
        </p:spPr>
        <p:txBody>
          <a:bodyPr lIns="0" tIns="0" rIns="0" bIns="0" anchor="t"/>
          <a:lstStyle/>
          <a:p>
            <a:pPr defTabSz="914400" eaLnBrk="1"/>
            <a:r>
              <a:rPr lang="en-US" altLang="en-US" sz="3800" b="1" smtClean="0">
                <a:latin typeface="Tw Cen MT" pitchFamily="34" charset="0"/>
                <a:sym typeface="Tw Cen MT" pitchFamily="34" charset="0"/>
              </a:rPr>
              <a:t>Peacebuilding is a </a:t>
            </a:r>
            <a:r>
              <a:rPr lang="en-US" altLang="en-US" sz="3800" b="1" i="1" smtClean="0">
                <a:latin typeface="Tw Cen MT" pitchFamily="34" charset="0"/>
                <a:sym typeface="Tw Cen MT" pitchFamily="34" charset="0"/>
              </a:rPr>
              <a:t>schlep</a:t>
            </a:r>
            <a:endParaRPr lang="en-US" altLang="en-US" smtClean="0"/>
          </a:p>
        </p:txBody>
      </p:sp>
      <p:graphicFrame>
        <p:nvGraphicFramePr>
          <p:cNvPr id="22530" name="Group 2"/>
          <p:cNvGraphicFramePr>
            <a:graphicFrameLocks noGrp="1"/>
          </p:cNvGraphicFramePr>
          <p:nvPr/>
        </p:nvGraphicFramePr>
        <p:xfrm>
          <a:off x="304800" y="914400"/>
          <a:ext cx="8686800" cy="4921250"/>
        </p:xfrm>
        <a:graphic>
          <a:graphicData uri="http://schemas.openxmlformats.org/drawingml/2006/table">
            <a:tbl>
              <a:tblPr/>
              <a:tblGrid>
                <a:gridCol w="766340"/>
                <a:gridCol w="3758945"/>
                <a:gridCol w="4161515"/>
              </a:tblGrid>
              <a:tr h="815448">
                <a:tc>
                  <a:txBody>
                    <a:bodyPr/>
                    <a:lstStyle/>
                    <a:p>
                      <a:pPr marL="0" marR="0" lvl="0" indent="0" algn="ctr" defTabSz="914400" rtl="0" eaLnBrk="1" fontAlgn="base" latinLnBrk="0" hangingPunct="0">
                        <a:lnSpc>
                          <a:spcPct val="100000"/>
                        </a:lnSpc>
                        <a:spcBef>
                          <a:spcPts val="300"/>
                        </a:spcBef>
                        <a:spcAft>
                          <a:spcPct val="0"/>
                        </a:spcAft>
                        <a:buClrTx/>
                        <a:buSzTx/>
                        <a:buFontTx/>
                        <a:buNone/>
                        <a:tabLst/>
                      </a:pPr>
                      <a:r>
                        <a:rPr kumimoji="0" lang="en-US" sz="2400" b="1" i="0" u="none" strike="noStrike" cap="none" normalizeH="0" baseline="0" dirty="0" smtClean="0">
                          <a:ln>
                            <a:noFill/>
                          </a:ln>
                          <a:solidFill>
                            <a:srgbClr val="000000"/>
                          </a:solidFill>
                          <a:effectLst/>
                          <a:latin typeface="Tw Cen MT" charset="0"/>
                          <a:ea typeface="Tw Cen MT" charset="0"/>
                          <a:cs typeface="Tw Cen MT" charset="0"/>
                          <a:sym typeface="Tw Cen MT" charset="0"/>
                        </a:rPr>
                        <a:t>S</a:t>
                      </a:r>
                      <a:endParaRPr kumimoji="0" lang="en-US" sz="2400" b="0" i="0" u="none" strike="noStrike" cap="none" normalizeH="0" baseline="0" dirty="0" smtClean="0">
                        <a:ln>
                          <a:noFill/>
                        </a:ln>
                        <a:solidFill>
                          <a:srgbClr val="000000"/>
                        </a:solidFill>
                        <a:effectLst/>
                        <a:latin typeface="Helvetica" charset="0"/>
                        <a:ea typeface="Helvetica" charset="0"/>
                        <a:cs typeface="Helvetica" charset="0"/>
                        <a:sym typeface="Helvetica" charset="0"/>
                      </a:endParaRPr>
                    </a:p>
                  </a:txBody>
                  <a:tcPr marL="45719" marR="45719" marT="0" marB="4572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ts val="300"/>
                        </a:spcBef>
                        <a:spcAft>
                          <a:spcPct val="0"/>
                        </a:spcAft>
                        <a:buClrTx/>
                        <a:buSzTx/>
                        <a:buFontTx/>
                        <a:buNone/>
                        <a:tabLst/>
                      </a:pPr>
                      <a:r>
                        <a:rPr kumimoji="0" lang="en-US" sz="2400" b="1" i="0" u="none" strike="noStrike" cap="none" normalizeH="0" baseline="0" dirty="0" smtClean="0">
                          <a:ln>
                            <a:noFill/>
                          </a:ln>
                          <a:solidFill>
                            <a:srgbClr val="000000"/>
                          </a:solidFill>
                          <a:effectLst/>
                          <a:latin typeface="Tw Cen MT" charset="0"/>
                          <a:ea typeface="Tw Cen MT" charset="0"/>
                          <a:cs typeface="Tw Cen MT" charset="0"/>
                          <a:sym typeface="Tw Cen MT" charset="0"/>
                        </a:rPr>
                        <a:t>S</a:t>
                      </a:r>
                      <a:r>
                        <a:rPr kumimoji="0" lang="en-US" sz="2400" b="0" i="0" u="none" strike="noStrike" cap="none" normalizeH="0" baseline="0" dirty="0" smtClean="0">
                          <a:ln>
                            <a:noFill/>
                          </a:ln>
                          <a:solidFill>
                            <a:srgbClr val="000000"/>
                          </a:solidFill>
                          <a:effectLst/>
                          <a:latin typeface="Tw Cen MT" charset="0"/>
                          <a:ea typeface="Tw Cen MT" charset="0"/>
                          <a:cs typeface="Tw Cen MT" charset="0"/>
                          <a:sym typeface="Tw Cen MT" charset="0"/>
                        </a:rPr>
                        <a:t>afety and human </a:t>
                      </a:r>
                      <a:r>
                        <a:rPr kumimoji="0" lang="en-US" sz="2400" b="1" i="0" u="none" strike="noStrike" cap="none" normalizeH="0" baseline="0" dirty="0" smtClean="0">
                          <a:ln>
                            <a:noFill/>
                          </a:ln>
                          <a:solidFill>
                            <a:srgbClr val="000000"/>
                          </a:solidFill>
                          <a:effectLst/>
                          <a:latin typeface="Tw Cen MT" charset="0"/>
                          <a:ea typeface="Tw Cen MT" charset="0"/>
                          <a:cs typeface="Tw Cen MT" charset="0"/>
                          <a:sym typeface="Tw Cen MT" charset="0"/>
                        </a:rPr>
                        <a:t>s</a:t>
                      </a:r>
                      <a:r>
                        <a:rPr kumimoji="0" lang="en-US" sz="2400" b="0" i="0" u="none" strike="noStrike" cap="none" normalizeH="0" baseline="0" dirty="0" smtClean="0">
                          <a:ln>
                            <a:noFill/>
                          </a:ln>
                          <a:solidFill>
                            <a:srgbClr val="000000"/>
                          </a:solidFill>
                          <a:effectLst/>
                          <a:latin typeface="Tw Cen MT" charset="0"/>
                          <a:ea typeface="Tw Cen MT" charset="0"/>
                          <a:cs typeface="Tw Cen MT" charset="0"/>
                          <a:sym typeface="Tw Cen MT" charset="0"/>
                        </a:rPr>
                        <a:t>ecurity</a:t>
                      </a:r>
                    </a:p>
                  </a:txBody>
                  <a:tcPr marL="45719" marR="45719" marT="45725" marB="4572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ts val="300"/>
                        </a:spcBef>
                        <a:spcAft>
                          <a:spcPct val="0"/>
                        </a:spcAft>
                        <a:buClrTx/>
                        <a:buSzTx/>
                        <a:buFontTx/>
                        <a:buNone/>
                        <a:tabLst/>
                      </a:pPr>
                      <a:r>
                        <a:rPr kumimoji="0" lang="en-US" sz="1500" b="0" i="1" u="none" strike="noStrike" cap="none" normalizeH="0" baseline="0" dirty="0" smtClean="0">
                          <a:ln>
                            <a:noFill/>
                          </a:ln>
                          <a:solidFill>
                            <a:srgbClr val="000000"/>
                          </a:solidFill>
                          <a:effectLst/>
                          <a:latin typeface="Tw Cen MT" charset="0"/>
                          <a:ea typeface="Tw Cen MT" charset="0"/>
                          <a:cs typeface="Tw Cen MT" charset="0"/>
                          <a:sym typeface="Tw Cen MT" charset="0"/>
                        </a:rPr>
                        <a:t>Security sector reform (SSR), disarmament, </a:t>
                      </a:r>
                      <a:r>
                        <a:rPr kumimoji="0" lang="en-US" sz="1500" b="0" i="1" u="none" strike="noStrike" cap="none" normalizeH="0" baseline="0" dirty="0" err="1" smtClean="0">
                          <a:ln>
                            <a:noFill/>
                          </a:ln>
                          <a:solidFill>
                            <a:srgbClr val="000000"/>
                          </a:solidFill>
                          <a:effectLst/>
                          <a:latin typeface="Tw Cen MT" charset="0"/>
                          <a:ea typeface="Tw Cen MT" charset="0"/>
                          <a:cs typeface="Tw Cen MT" charset="0"/>
                          <a:sym typeface="Tw Cen MT" charset="0"/>
                        </a:rPr>
                        <a:t>demobilisation</a:t>
                      </a:r>
                      <a:r>
                        <a:rPr kumimoji="0" lang="en-US" sz="1500" b="0" i="1" u="none" strike="noStrike" cap="none" normalizeH="0" baseline="0" dirty="0" smtClean="0">
                          <a:ln>
                            <a:noFill/>
                          </a:ln>
                          <a:solidFill>
                            <a:srgbClr val="000000"/>
                          </a:solidFill>
                          <a:effectLst/>
                          <a:latin typeface="Tw Cen MT" charset="0"/>
                          <a:ea typeface="Tw Cen MT" charset="0"/>
                          <a:cs typeface="Tw Cen MT" charset="0"/>
                          <a:sym typeface="Tw Cen MT" charset="0"/>
                        </a:rPr>
                        <a:t> and reintegration (DDR),</a:t>
                      </a:r>
                      <a:endParaRPr kumimoji="0" lang="en-US" sz="1500" b="1" i="0" u="none" strike="noStrike" cap="none" normalizeH="0" baseline="0" dirty="0" smtClean="0">
                        <a:ln>
                          <a:noFill/>
                        </a:ln>
                        <a:solidFill>
                          <a:srgbClr val="FFFFFF"/>
                        </a:solidFill>
                        <a:effectLst/>
                        <a:latin typeface="Tw Cen MT" charset="0"/>
                        <a:ea typeface="Tw Cen MT" charset="0"/>
                        <a:cs typeface="Tw Cen MT" charset="0"/>
                        <a:sym typeface="Tw Cen MT" charset="0"/>
                      </a:endParaRPr>
                    </a:p>
                    <a:p>
                      <a:pPr marL="0" marR="0" lvl="0" indent="0" algn="l" defTabSz="914400" rtl="0" eaLnBrk="1" fontAlgn="base" latinLnBrk="0" hangingPunct="0">
                        <a:lnSpc>
                          <a:spcPct val="100000"/>
                        </a:lnSpc>
                        <a:spcBef>
                          <a:spcPts val="300"/>
                        </a:spcBef>
                        <a:spcAft>
                          <a:spcPct val="0"/>
                        </a:spcAft>
                        <a:buClrTx/>
                        <a:buSzTx/>
                        <a:buFontTx/>
                        <a:buNone/>
                        <a:tabLst/>
                      </a:pPr>
                      <a:r>
                        <a:rPr kumimoji="0" lang="en-US" sz="1500" b="0" i="1" u="none" strike="noStrike" cap="none" normalizeH="0" baseline="0" dirty="0" smtClean="0">
                          <a:ln>
                            <a:noFill/>
                          </a:ln>
                          <a:solidFill>
                            <a:srgbClr val="000000"/>
                          </a:solidFill>
                          <a:effectLst/>
                          <a:latin typeface="Tw Cen MT" charset="0"/>
                          <a:ea typeface="Tw Cen MT" charset="0"/>
                          <a:cs typeface="Tw Cen MT" charset="0"/>
                          <a:sym typeface="Tw Cen MT" charset="0"/>
                        </a:rPr>
                        <a:t>Rule of law, human rights…</a:t>
                      </a:r>
                      <a:endParaRPr kumimoji="0" lang="en-US" sz="1000" b="0" i="0" u="none" strike="noStrike" cap="none" normalizeH="0" baseline="0" dirty="0" smtClean="0">
                        <a:ln>
                          <a:noFill/>
                        </a:ln>
                        <a:solidFill>
                          <a:srgbClr val="000000"/>
                        </a:solidFill>
                        <a:effectLst/>
                        <a:latin typeface="Helvetica" charset="0"/>
                        <a:ea typeface="Helvetica" charset="0"/>
                        <a:cs typeface="Helvetica" charset="0"/>
                        <a:sym typeface="Helvetica" charset="0"/>
                      </a:endParaRPr>
                    </a:p>
                  </a:txBody>
                  <a:tcPr marL="45719" marR="45719" marT="45725" marB="4572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548712">
                <a:tc>
                  <a:txBody>
                    <a:bodyPr/>
                    <a:lstStyle/>
                    <a:p>
                      <a:pPr marL="0" marR="0" lvl="0" indent="0" algn="ctr" defTabSz="914400" rtl="0" eaLnBrk="1" fontAlgn="base" latinLnBrk="0" hangingPunct="0">
                        <a:lnSpc>
                          <a:spcPct val="100000"/>
                        </a:lnSpc>
                        <a:spcBef>
                          <a:spcPts val="300"/>
                        </a:spcBef>
                        <a:spcAft>
                          <a:spcPct val="0"/>
                        </a:spcAft>
                        <a:buClrTx/>
                        <a:buSzTx/>
                        <a:buFontTx/>
                        <a:buNone/>
                        <a:tabLst/>
                      </a:pPr>
                      <a:r>
                        <a:rPr kumimoji="0" lang="en-US" sz="2400" b="1" i="0" u="none" strike="noStrike" cap="none" normalizeH="0" baseline="0" dirty="0" smtClean="0">
                          <a:ln>
                            <a:noFill/>
                          </a:ln>
                          <a:solidFill>
                            <a:srgbClr val="000000"/>
                          </a:solidFill>
                          <a:effectLst/>
                          <a:latin typeface="Tw Cen MT" charset="0"/>
                          <a:ea typeface="Tw Cen MT" charset="0"/>
                          <a:cs typeface="Tw Cen MT" charset="0"/>
                          <a:sym typeface="Tw Cen MT" charset="0"/>
                        </a:rPr>
                        <a:t>C</a:t>
                      </a:r>
                      <a:endParaRPr kumimoji="0" lang="en-US" sz="2400" b="0" i="0" u="none" strike="noStrike" cap="none" normalizeH="0" baseline="0" dirty="0" smtClean="0">
                        <a:ln>
                          <a:noFill/>
                        </a:ln>
                        <a:solidFill>
                          <a:srgbClr val="000000"/>
                        </a:solidFill>
                        <a:effectLst/>
                        <a:latin typeface="Helvetica" charset="0"/>
                        <a:ea typeface="Helvetica" charset="0"/>
                        <a:cs typeface="Helvetica" charset="0"/>
                        <a:sym typeface="Helvetica" charset="0"/>
                      </a:endParaRPr>
                    </a:p>
                  </a:txBody>
                  <a:tcPr marL="45719" marR="45719" marT="0" marB="4572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ts val="300"/>
                        </a:spcBef>
                        <a:spcAft>
                          <a:spcPct val="0"/>
                        </a:spcAft>
                        <a:buClrTx/>
                        <a:buSzTx/>
                        <a:buFontTx/>
                        <a:buNone/>
                        <a:tabLst/>
                      </a:pPr>
                      <a:r>
                        <a:rPr kumimoji="0" lang="en-US" sz="2400" b="1" i="0" u="none" strike="noStrike" cap="none" normalizeH="0" baseline="0" dirty="0" smtClean="0">
                          <a:ln>
                            <a:noFill/>
                          </a:ln>
                          <a:solidFill>
                            <a:srgbClr val="000000"/>
                          </a:solidFill>
                          <a:effectLst/>
                          <a:latin typeface="Tw Cen MT" charset="0"/>
                          <a:ea typeface="Tw Cen MT" charset="0"/>
                          <a:cs typeface="Tw Cen MT" charset="0"/>
                          <a:sym typeface="Tw Cen MT" charset="0"/>
                        </a:rPr>
                        <a:t>C</a:t>
                      </a:r>
                      <a:r>
                        <a:rPr kumimoji="0" lang="en-US" sz="2400" b="0" i="0" u="none" strike="noStrike" cap="none" normalizeH="0" baseline="0" dirty="0" smtClean="0">
                          <a:ln>
                            <a:noFill/>
                          </a:ln>
                          <a:solidFill>
                            <a:srgbClr val="000000"/>
                          </a:solidFill>
                          <a:effectLst/>
                          <a:latin typeface="Tw Cen MT" charset="0"/>
                          <a:ea typeface="Tw Cen MT" charset="0"/>
                          <a:cs typeface="Tw Cen MT" charset="0"/>
                          <a:sym typeface="Tw Cen MT" charset="0"/>
                        </a:rPr>
                        <a:t>ivil society</a:t>
                      </a:r>
                      <a:endParaRPr kumimoji="0" lang="en-US" sz="1000" b="0" i="0" u="none" strike="noStrike" cap="none" normalizeH="0" baseline="0" dirty="0" smtClean="0">
                        <a:ln>
                          <a:noFill/>
                        </a:ln>
                        <a:solidFill>
                          <a:srgbClr val="000000"/>
                        </a:solidFill>
                        <a:effectLst/>
                        <a:latin typeface="Helvetica" charset="0"/>
                        <a:ea typeface="Helvetica" charset="0"/>
                        <a:cs typeface="Helvetica" charset="0"/>
                        <a:sym typeface="Helvetica" charset="0"/>
                      </a:endParaRPr>
                    </a:p>
                  </a:txBody>
                  <a:tcPr marL="45719" marR="45719" marT="45725" marB="4572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ts val="300"/>
                        </a:spcBef>
                        <a:spcAft>
                          <a:spcPct val="0"/>
                        </a:spcAft>
                        <a:buClrTx/>
                        <a:buSzTx/>
                        <a:buFontTx/>
                        <a:buNone/>
                        <a:tabLst/>
                      </a:pPr>
                      <a:r>
                        <a:rPr kumimoji="0" lang="en-US" sz="1500" b="0" i="1" u="none" strike="noStrike" cap="none" normalizeH="0" baseline="0" dirty="0" smtClean="0">
                          <a:ln>
                            <a:noFill/>
                          </a:ln>
                          <a:solidFill>
                            <a:srgbClr val="000000"/>
                          </a:solidFill>
                          <a:effectLst/>
                          <a:latin typeface="Tw Cen MT" charset="0"/>
                          <a:ea typeface="Tw Cen MT" charset="0"/>
                          <a:cs typeface="Tw Cen MT" charset="0"/>
                          <a:sym typeface="Tw Cen MT" charset="0"/>
                        </a:rPr>
                        <a:t>Civil society </a:t>
                      </a:r>
                      <a:r>
                        <a:rPr kumimoji="0" lang="en-US" sz="1500" b="0" i="1" u="none" strike="noStrike" cap="none" normalizeH="0" baseline="0" dirty="0" err="1" smtClean="0">
                          <a:ln>
                            <a:noFill/>
                          </a:ln>
                          <a:solidFill>
                            <a:srgbClr val="000000"/>
                          </a:solidFill>
                          <a:effectLst/>
                          <a:latin typeface="Tw Cen MT" charset="0"/>
                          <a:ea typeface="Tw Cen MT" charset="0"/>
                          <a:cs typeface="Tw Cen MT" charset="0"/>
                          <a:sym typeface="Tw Cen MT" charset="0"/>
                        </a:rPr>
                        <a:t>mobilisation</a:t>
                      </a:r>
                      <a:r>
                        <a:rPr kumimoji="0" lang="en-US" sz="1500" b="0" i="1" u="none" strike="noStrike" cap="none" normalizeH="0" baseline="0" dirty="0" smtClean="0">
                          <a:ln>
                            <a:noFill/>
                          </a:ln>
                          <a:solidFill>
                            <a:srgbClr val="000000"/>
                          </a:solidFill>
                          <a:effectLst/>
                          <a:latin typeface="Tw Cen MT" charset="0"/>
                          <a:ea typeface="Tw Cen MT" charset="0"/>
                          <a:cs typeface="Tw Cen MT" charset="0"/>
                          <a:sym typeface="Tw Cen MT" charset="0"/>
                        </a:rPr>
                        <a:t> and civic education, civilian oversight of army </a:t>
                      </a:r>
                      <a:endParaRPr kumimoji="0" lang="en-US" sz="1000" b="0" i="0" u="none" strike="noStrike" cap="none" normalizeH="0" baseline="0" dirty="0" smtClean="0">
                        <a:ln>
                          <a:noFill/>
                        </a:ln>
                        <a:solidFill>
                          <a:srgbClr val="000000"/>
                        </a:solidFill>
                        <a:effectLst/>
                        <a:latin typeface="Helvetica" charset="0"/>
                        <a:ea typeface="Helvetica" charset="0"/>
                        <a:cs typeface="Helvetica" charset="0"/>
                        <a:sym typeface="Helvetica" charset="0"/>
                      </a:endParaRPr>
                    </a:p>
                  </a:txBody>
                  <a:tcPr marL="45719" marR="45719" marT="45725" marB="4572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788235">
                <a:tc>
                  <a:txBody>
                    <a:bodyPr/>
                    <a:lstStyle/>
                    <a:p>
                      <a:pPr marL="0" marR="0" lvl="0" indent="0" algn="ctr" defTabSz="914400" rtl="0" eaLnBrk="1" fontAlgn="base" latinLnBrk="0" hangingPunct="0">
                        <a:lnSpc>
                          <a:spcPct val="100000"/>
                        </a:lnSpc>
                        <a:spcBef>
                          <a:spcPts val="300"/>
                        </a:spcBef>
                        <a:spcAft>
                          <a:spcPct val="0"/>
                        </a:spcAft>
                        <a:buClrTx/>
                        <a:buSzTx/>
                        <a:buFontTx/>
                        <a:buNone/>
                        <a:tabLst/>
                      </a:pPr>
                      <a:r>
                        <a:rPr kumimoji="0" lang="en-US" sz="2400" b="1" i="0" u="none" strike="noStrike" cap="none" normalizeH="0" baseline="0" dirty="0" smtClean="0">
                          <a:ln>
                            <a:noFill/>
                          </a:ln>
                          <a:solidFill>
                            <a:srgbClr val="000000"/>
                          </a:solidFill>
                          <a:effectLst/>
                          <a:latin typeface="Tw Cen MT" charset="0"/>
                          <a:ea typeface="Tw Cen MT" charset="0"/>
                          <a:cs typeface="Tw Cen MT" charset="0"/>
                          <a:sym typeface="Tw Cen MT" charset="0"/>
                        </a:rPr>
                        <a:t>H</a:t>
                      </a:r>
                      <a:endParaRPr kumimoji="0" lang="en-US" sz="2400" b="0" i="0" u="none" strike="noStrike" cap="none" normalizeH="0" baseline="0" dirty="0" smtClean="0">
                        <a:ln>
                          <a:noFill/>
                        </a:ln>
                        <a:solidFill>
                          <a:srgbClr val="000000"/>
                        </a:solidFill>
                        <a:effectLst/>
                        <a:latin typeface="Helvetica" charset="0"/>
                        <a:ea typeface="Helvetica" charset="0"/>
                        <a:cs typeface="Helvetica" charset="0"/>
                        <a:sym typeface="Helvetica" charset="0"/>
                      </a:endParaRPr>
                    </a:p>
                  </a:txBody>
                  <a:tcPr marL="45719" marR="45719" marT="0" marB="4572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ts val="300"/>
                        </a:spcBef>
                        <a:spcAft>
                          <a:spcPct val="0"/>
                        </a:spcAft>
                        <a:buClrTx/>
                        <a:buSzTx/>
                        <a:buFontTx/>
                        <a:buNone/>
                        <a:tabLst/>
                      </a:pPr>
                      <a:r>
                        <a:rPr kumimoji="0" lang="en-US" sz="2400" b="1" i="0" u="none" strike="noStrike" cap="none" normalizeH="0" baseline="0" dirty="0" smtClean="0">
                          <a:ln>
                            <a:noFill/>
                          </a:ln>
                          <a:solidFill>
                            <a:srgbClr val="000000"/>
                          </a:solidFill>
                          <a:effectLst/>
                          <a:latin typeface="Tw Cen MT" charset="0"/>
                          <a:ea typeface="Tw Cen MT" charset="0"/>
                          <a:cs typeface="Tw Cen MT" charset="0"/>
                          <a:sym typeface="Tw Cen MT" charset="0"/>
                        </a:rPr>
                        <a:t>H</a:t>
                      </a:r>
                      <a:r>
                        <a:rPr kumimoji="0" lang="en-US" sz="2400" b="0" i="0" u="none" strike="noStrike" cap="none" normalizeH="0" baseline="0" dirty="0" smtClean="0">
                          <a:ln>
                            <a:noFill/>
                          </a:ln>
                          <a:solidFill>
                            <a:srgbClr val="000000"/>
                          </a:solidFill>
                          <a:effectLst/>
                          <a:latin typeface="Tw Cen MT" charset="0"/>
                          <a:ea typeface="Tw Cen MT" charset="0"/>
                          <a:cs typeface="Tw Cen MT" charset="0"/>
                          <a:sym typeface="Tw Cen MT" charset="0"/>
                        </a:rPr>
                        <a:t>ealing</a:t>
                      </a:r>
                      <a:endParaRPr kumimoji="0" lang="en-US" sz="1000" b="0" i="0" u="none" strike="noStrike" cap="none" normalizeH="0" baseline="0" dirty="0" smtClean="0">
                        <a:ln>
                          <a:noFill/>
                        </a:ln>
                        <a:solidFill>
                          <a:srgbClr val="000000"/>
                        </a:solidFill>
                        <a:effectLst/>
                        <a:latin typeface="Helvetica" charset="0"/>
                        <a:ea typeface="Helvetica" charset="0"/>
                        <a:cs typeface="Helvetica" charset="0"/>
                        <a:sym typeface="Helvetica" charset="0"/>
                      </a:endParaRPr>
                    </a:p>
                  </a:txBody>
                  <a:tcPr marL="45719" marR="45719" marT="45725" marB="4572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ts val="300"/>
                        </a:spcBef>
                        <a:spcAft>
                          <a:spcPct val="0"/>
                        </a:spcAft>
                        <a:buClrTx/>
                        <a:buSzTx/>
                        <a:buFontTx/>
                        <a:buNone/>
                        <a:tabLst/>
                      </a:pPr>
                      <a:r>
                        <a:rPr kumimoji="0" lang="en-US" sz="1500" b="0" i="1" u="none" strike="noStrike" cap="none" normalizeH="0" baseline="0" smtClean="0">
                          <a:ln>
                            <a:noFill/>
                          </a:ln>
                          <a:solidFill>
                            <a:srgbClr val="000000"/>
                          </a:solidFill>
                          <a:effectLst/>
                          <a:latin typeface="Tw Cen MT" charset="0"/>
                          <a:ea typeface="Tw Cen MT" charset="0"/>
                          <a:cs typeface="Tw Cen MT" charset="0"/>
                          <a:sym typeface="Tw Cen MT" charset="0"/>
                        </a:rPr>
                        <a:t>Reconciliation, mediation, transitional justice, protection, psychosocial therapy, IDPs and returnees/integration, SGBV, reparations </a:t>
                      </a:r>
                      <a:endParaRPr kumimoji="0" lang="en-US" sz="1000" b="0"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45719" marR="45719" marT="45725" marB="4572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605071">
                <a:tc>
                  <a:txBody>
                    <a:bodyPr/>
                    <a:lstStyle/>
                    <a:p>
                      <a:pPr marL="0" marR="0" lvl="0" indent="0" algn="ctr" defTabSz="914400" rtl="0" eaLnBrk="1" fontAlgn="base" latinLnBrk="0" hangingPunct="0">
                        <a:lnSpc>
                          <a:spcPct val="100000"/>
                        </a:lnSpc>
                        <a:spcBef>
                          <a:spcPts val="700"/>
                        </a:spcBef>
                        <a:spcAft>
                          <a:spcPct val="0"/>
                        </a:spcAft>
                        <a:buClrTx/>
                        <a:buSzTx/>
                        <a:buFontTx/>
                        <a:buNone/>
                        <a:tabLst/>
                      </a:pPr>
                      <a:r>
                        <a:rPr kumimoji="0" lang="en-US" sz="2400" b="1" i="0" u="none" strike="noStrike" cap="none" normalizeH="0" baseline="0" dirty="0" smtClean="0">
                          <a:ln>
                            <a:noFill/>
                          </a:ln>
                          <a:solidFill>
                            <a:srgbClr val="000000"/>
                          </a:solidFill>
                          <a:effectLst/>
                          <a:latin typeface="Tw Cen MT" charset="0"/>
                          <a:ea typeface="Tw Cen MT" charset="0"/>
                          <a:cs typeface="Tw Cen MT" charset="0"/>
                          <a:sym typeface="Tw Cen MT" charset="0"/>
                        </a:rPr>
                        <a:t>L</a:t>
                      </a:r>
                      <a:endParaRPr kumimoji="0" lang="en-US" sz="2400" b="0" i="0" u="none" strike="noStrike" cap="none" normalizeH="0" baseline="0" dirty="0" smtClean="0">
                        <a:ln>
                          <a:noFill/>
                        </a:ln>
                        <a:solidFill>
                          <a:srgbClr val="000000"/>
                        </a:solidFill>
                        <a:effectLst/>
                        <a:latin typeface="Helvetica" charset="0"/>
                        <a:ea typeface="Helvetica" charset="0"/>
                        <a:cs typeface="Helvetica" charset="0"/>
                        <a:sym typeface="Helvetica" charset="0"/>
                      </a:endParaRPr>
                    </a:p>
                  </a:txBody>
                  <a:tcPr marL="45719" marR="45719" marT="0" marB="4572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ts val="700"/>
                        </a:spcBef>
                        <a:spcAft>
                          <a:spcPct val="0"/>
                        </a:spcAft>
                        <a:buClrTx/>
                        <a:buSzTx/>
                        <a:buFontTx/>
                        <a:buNone/>
                        <a:tabLst/>
                      </a:pPr>
                      <a:r>
                        <a:rPr kumimoji="0" lang="en-US" sz="2400" b="1" i="0" u="none" strike="noStrike" cap="none" normalizeH="0" baseline="0" dirty="0" smtClean="0">
                          <a:ln>
                            <a:noFill/>
                          </a:ln>
                          <a:solidFill>
                            <a:srgbClr val="000000"/>
                          </a:solidFill>
                          <a:effectLst/>
                          <a:latin typeface="Tw Cen MT" charset="0"/>
                          <a:ea typeface="Tw Cen MT" charset="0"/>
                          <a:cs typeface="Tw Cen MT" charset="0"/>
                          <a:sym typeface="Tw Cen MT" charset="0"/>
                        </a:rPr>
                        <a:t>L</a:t>
                      </a:r>
                      <a:r>
                        <a:rPr kumimoji="0" lang="en-US" sz="2400" b="0" i="0" u="none" strike="noStrike" cap="none" normalizeH="0" baseline="0" dirty="0" smtClean="0">
                          <a:ln>
                            <a:noFill/>
                          </a:ln>
                          <a:solidFill>
                            <a:srgbClr val="000000"/>
                          </a:solidFill>
                          <a:effectLst/>
                          <a:latin typeface="Tw Cen MT" charset="0"/>
                          <a:ea typeface="Tw Cen MT" charset="0"/>
                          <a:cs typeface="Tw Cen MT" charset="0"/>
                          <a:sym typeface="Tw Cen MT" charset="0"/>
                        </a:rPr>
                        <a:t>ivelihoods</a:t>
                      </a:r>
                      <a:endParaRPr kumimoji="0" lang="en-US" sz="1000" b="0" i="0" u="none" strike="noStrike" cap="none" normalizeH="0" baseline="0" dirty="0" smtClean="0">
                        <a:ln>
                          <a:noFill/>
                        </a:ln>
                        <a:solidFill>
                          <a:srgbClr val="000000"/>
                        </a:solidFill>
                        <a:effectLst/>
                        <a:latin typeface="Helvetica" charset="0"/>
                        <a:ea typeface="Helvetica" charset="0"/>
                        <a:cs typeface="Helvetica" charset="0"/>
                        <a:sym typeface="Helvetica" charset="0"/>
                      </a:endParaRPr>
                    </a:p>
                  </a:txBody>
                  <a:tcPr marL="45719" marR="45719" marT="45725" marB="4572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ts val="700"/>
                        </a:spcBef>
                        <a:spcAft>
                          <a:spcPct val="0"/>
                        </a:spcAft>
                        <a:buClrTx/>
                        <a:buSzTx/>
                        <a:buFontTx/>
                        <a:buNone/>
                        <a:tabLst/>
                      </a:pPr>
                      <a:r>
                        <a:rPr kumimoji="0" lang="en-US" sz="1500" b="0" i="1" u="none" strike="noStrike" cap="none" normalizeH="0" baseline="0" smtClean="0">
                          <a:ln>
                            <a:noFill/>
                          </a:ln>
                          <a:solidFill>
                            <a:srgbClr val="000000"/>
                          </a:solidFill>
                          <a:effectLst/>
                          <a:latin typeface="Tw Cen MT" charset="0"/>
                          <a:ea typeface="Tw Cen MT" charset="0"/>
                          <a:cs typeface="Tw Cen MT" charset="0"/>
                          <a:sym typeface="Tw Cen MT" charset="0"/>
                        </a:rPr>
                        <a:t>Job creation, short-term employment generation, youth, public works </a:t>
                      </a:r>
                      <a:endParaRPr kumimoji="0" lang="en-US" sz="1000" b="0"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45719" marR="45719" marT="45725" marB="4572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834602">
                <a:tc>
                  <a:txBody>
                    <a:bodyPr/>
                    <a:lstStyle/>
                    <a:p>
                      <a:pPr marL="0" marR="0" lvl="0" indent="0" algn="ctr" defTabSz="914400" rtl="0" eaLnBrk="1" fontAlgn="base" latinLnBrk="0" hangingPunct="0">
                        <a:lnSpc>
                          <a:spcPct val="100000"/>
                        </a:lnSpc>
                        <a:spcBef>
                          <a:spcPts val="700"/>
                        </a:spcBef>
                        <a:spcAft>
                          <a:spcPct val="0"/>
                        </a:spcAft>
                        <a:buClrTx/>
                        <a:buSzTx/>
                        <a:buFontTx/>
                        <a:buNone/>
                        <a:tabLst/>
                      </a:pPr>
                      <a:r>
                        <a:rPr kumimoji="0" lang="en-US" sz="2400" b="1" i="0" u="none" strike="noStrike" cap="none" normalizeH="0" baseline="0" dirty="0" smtClean="0">
                          <a:ln>
                            <a:noFill/>
                          </a:ln>
                          <a:solidFill>
                            <a:srgbClr val="000000"/>
                          </a:solidFill>
                          <a:effectLst/>
                          <a:latin typeface="Tw Cen MT" charset="0"/>
                          <a:ea typeface="Tw Cen MT" charset="0"/>
                          <a:cs typeface="Tw Cen MT" charset="0"/>
                          <a:sym typeface="Tw Cen MT" charset="0"/>
                        </a:rPr>
                        <a:t>E</a:t>
                      </a:r>
                      <a:endParaRPr kumimoji="0" lang="en-US" sz="2400" b="0" i="0" u="none" strike="noStrike" cap="none" normalizeH="0" baseline="0" dirty="0" smtClean="0">
                        <a:ln>
                          <a:noFill/>
                        </a:ln>
                        <a:solidFill>
                          <a:srgbClr val="000000"/>
                        </a:solidFill>
                        <a:effectLst/>
                        <a:latin typeface="Helvetica" charset="0"/>
                        <a:ea typeface="Helvetica" charset="0"/>
                        <a:cs typeface="Helvetica" charset="0"/>
                        <a:sym typeface="Helvetica" charset="0"/>
                      </a:endParaRPr>
                    </a:p>
                  </a:txBody>
                  <a:tcPr marL="45719" marR="45719" marT="0" marB="4572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ts val="700"/>
                        </a:spcBef>
                        <a:spcAft>
                          <a:spcPct val="0"/>
                        </a:spcAft>
                        <a:buClrTx/>
                        <a:buSzTx/>
                        <a:buFontTx/>
                        <a:buNone/>
                        <a:tabLst/>
                      </a:pPr>
                      <a:r>
                        <a:rPr kumimoji="0" lang="en-US" sz="2400" b="1" i="0" u="none" strike="noStrike" cap="none" normalizeH="0" baseline="0" dirty="0" smtClean="0">
                          <a:ln>
                            <a:noFill/>
                          </a:ln>
                          <a:solidFill>
                            <a:srgbClr val="000000"/>
                          </a:solidFill>
                          <a:effectLst/>
                          <a:latin typeface="Tw Cen MT" charset="0"/>
                          <a:ea typeface="Tw Cen MT" charset="0"/>
                          <a:cs typeface="Tw Cen MT" charset="0"/>
                          <a:sym typeface="Tw Cen MT" charset="0"/>
                        </a:rPr>
                        <a:t>E</a:t>
                      </a:r>
                      <a:r>
                        <a:rPr kumimoji="0" lang="en-US" sz="2400" b="0" i="0" u="none" strike="noStrike" cap="none" normalizeH="0" baseline="0" dirty="0" smtClean="0">
                          <a:ln>
                            <a:noFill/>
                          </a:ln>
                          <a:solidFill>
                            <a:srgbClr val="000000"/>
                          </a:solidFill>
                          <a:effectLst/>
                          <a:latin typeface="Tw Cen MT" charset="0"/>
                          <a:ea typeface="Tw Cen MT" charset="0"/>
                          <a:cs typeface="Tw Cen MT" charset="0"/>
                          <a:sym typeface="Tw Cen MT" charset="0"/>
                        </a:rPr>
                        <a:t>mpowerment of women and youth</a:t>
                      </a:r>
                      <a:endParaRPr kumimoji="0" lang="en-US" sz="1000" b="0" i="0" u="none" strike="noStrike" cap="none" normalizeH="0" baseline="0" dirty="0" smtClean="0">
                        <a:ln>
                          <a:noFill/>
                        </a:ln>
                        <a:solidFill>
                          <a:srgbClr val="000000"/>
                        </a:solidFill>
                        <a:effectLst/>
                        <a:latin typeface="Helvetica" charset="0"/>
                        <a:ea typeface="Helvetica" charset="0"/>
                        <a:cs typeface="Helvetica" charset="0"/>
                        <a:sym typeface="Helvetica" charset="0"/>
                      </a:endParaRPr>
                    </a:p>
                  </a:txBody>
                  <a:tcPr marL="45719" marR="45719" marT="45725" marB="4572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ts val="700"/>
                        </a:spcBef>
                        <a:spcAft>
                          <a:spcPct val="0"/>
                        </a:spcAft>
                        <a:buClrTx/>
                        <a:buSzTx/>
                        <a:buFontTx/>
                        <a:buNone/>
                        <a:tabLst/>
                      </a:pPr>
                      <a:r>
                        <a:rPr kumimoji="0" lang="en-US" sz="1500" b="0" i="1" u="none" strike="noStrike" cap="none" normalizeH="0" baseline="0" smtClean="0">
                          <a:ln>
                            <a:noFill/>
                          </a:ln>
                          <a:solidFill>
                            <a:srgbClr val="000000"/>
                          </a:solidFill>
                          <a:effectLst/>
                          <a:latin typeface="Tw Cen MT" charset="0"/>
                          <a:ea typeface="Tw Cen MT" charset="0"/>
                          <a:cs typeface="Tw Cen MT" charset="0"/>
                          <a:sym typeface="Tw Cen MT" charset="0"/>
                        </a:rPr>
                        <a:t>Restarting economic activities, resettlement and shelter, land reforms, natural resources, </a:t>
                      </a:r>
                      <a:endParaRPr kumimoji="0" lang="en-US" sz="1000" b="0"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45719" marR="45719" marT="45725" marB="4572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329182">
                <a:tc>
                  <a:txBody>
                    <a:bodyPr/>
                    <a:lstStyle/>
                    <a:p>
                      <a:pPr marL="0" marR="0" lvl="0" indent="0" algn="ctr" defTabSz="914400" rtl="0" eaLnBrk="1" fontAlgn="base" latinLnBrk="0" hangingPunct="0">
                        <a:lnSpc>
                          <a:spcPct val="100000"/>
                        </a:lnSpc>
                        <a:spcBef>
                          <a:spcPts val="700"/>
                        </a:spcBef>
                        <a:spcAft>
                          <a:spcPct val="0"/>
                        </a:spcAft>
                        <a:buClrTx/>
                        <a:buSzTx/>
                        <a:buFontTx/>
                        <a:buNone/>
                        <a:tabLst/>
                      </a:pPr>
                      <a:r>
                        <a:rPr kumimoji="0" lang="en-US" sz="2400" b="1" i="0" u="none" strike="noStrike" cap="none" normalizeH="0" baseline="0" dirty="0" smtClean="0">
                          <a:ln>
                            <a:noFill/>
                          </a:ln>
                          <a:solidFill>
                            <a:srgbClr val="000000"/>
                          </a:solidFill>
                          <a:effectLst/>
                          <a:latin typeface="Tw Cen MT" charset="0"/>
                          <a:ea typeface="Tw Cen MT" charset="0"/>
                          <a:cs typeface="Tw Cen MT" charset="0"/>
                          <a:sym typeface="Tw Cen MT" charset="0"/>
                        </a:rPr>
                        <a:t>P</a:t>
                      </a:r>
                      <a:endParaRPr kumimoji="0" lang="en-US" sz="2400" b="0" i="0" u="none" strike="noStrike" cap="none" normalizeH="0" baseline="0" dirty="0" smtClean="0">
                        <a:ln>
                          <a:noFill/>
                        </a:ln>
                        <a:solidFill>
                          <a:srgbClr val="000000"/>
                        </a:solidFill>
                        <a:effectLst/>
                        <a:latin typeface="Helvetica" charset="0"/>
                        <a:ea typeface="Helvetica" charset="0"/>
                        <a:cs typeface="Helvetica" charset="0"/>
                        <a:sym typeface="Helvetica" charset="0"/>
                      </a:endParaRPr>
                    </a:p>
                  </a:txBody>
                  <a:tcPr marL="45719" marR="45719" marT="0" marB="4572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ts val="700"/>
                        </a:spcBef>
                        <a:spcAft>
                          <a:spcPct val="0"/>
                        </a:spcAft>
                        <a:buClrTx/>
                        <a:buSzTx/>
                        <a:buFontTx/>
                        <a:buNone/>
                        <a:tabLst/>
                      </a:pPr>
                      <a:r>
                        <a:rPr kumimoji="0" lang="en-US" sz="2400" b="1" i="0" u="none" strike="noStrike" cap="none" normalizeH="0" baseline="0" dirty="0" smtClean="0">
                          <a:ln>
                            <a:noFill/>
                          </a:ln>
                          <a:solidFill>
                            <a:srgbClr val="000000"/>
                          </a:solidFill>
                          <a:effectLst/>
                          <a:latin typeface="Tw Cen MT" charset="0"/>
                          <a:ea typeface="Tw Cen MT" charset="0"/>
                          <a:cs typeface="Tw Cen MT" charset="0"/>
                          <a:sym typeface="Tw Cen MT" charset="0"/>
                        </a:rPr>
                        <a:t>P</a:t>
                      </a:r>
                      <a:r>
                        <a:rPr kumimoji="0" lang="en-US" sz="2400" b="0" i="0" u="none" strike="noStrike" cap="none" normalizeH="0" baseline="0" dirty="0" smtClean="0">
                          <a:ln>
                            <a:noFill/>
                          </a:ln>
                          <a:solidFill>
                            <a:srgbClr val="000000"/>
                          </a:solidFill>
                          <a:effectLst/>
                          <a:latin typeface="Tw Cen MT" charset="0"/>
                          <a:ea typeface="Tw Cen MT" charset="0"/>
                          <a:cs typeface="Tw Cen MT" charset="0"/>
                          <a:sym typeface="Tw Cen MT" charset="0"/>
                        </a:rPr>
                        <a:t>ublic administration and accountability</a:t>
                      </a:r>
                      <a:endParaRPr kumimoji="0" lang="en-US" sz="1000" b="0" i="0" u="none" strike="noStrike" cap="none" normalizeH="0" baseline="0" dirty="0" smtClean="0">
                        <a:ln>
                          <a:noFill/>
                        </a:ln>
                        <a:solidFill>
                          <a:srgbClr val="000000"/>
                        </a:solidFill>
                        <a:effectLst/>
                        <a:latin typeface="Helvetica" charset="0"/>
                        <a:ea typeface="Helvetica" charset="0"/>
                        <a:cs typeface="Helvetica" charset="0"/>
                        <a:sym typeface="Helvetica" charset="0"/>
                      </a:endParaRPr>
                    </a:p>
                  </a:txBody>
                  <a:tcPr marL="45719" marR="45719" marT="45725" marB="4572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ts val="700"/>
                        </a:spcBef>
                        <a:spcAft>
                          <a:spcPct val="0"/>
                        </a:spcAft>
                        <a:buClrTx/>
                        <a:buSzTx/>
                        <a:buFontTx/>
                        <a:buNone/>
                        <a:tabLst/>
                      </a:pPr>
                      <a:r>
                        <a:rPr kumimoji="0" lang="en-US" sz="1600" b="0" i="1" u="none" strike="noStrike" cap="none" normalizeH="0" baseline="0" dirty="0" smtClean="0">
                          <a:ln>
                            <a:noFill/>
                          </a:ln>
                          <a:solidFill>
                            <a:srgbClr val="000000"/>
                          </a:solidFill>
                          <a:effectLst/>
                          <a:latin typeface="Tw Cen MT" charset="0"/>
                          <a:ea typeface="Tw Cen MT" charset="0"/>
                          <a:cs typeface="Tw Cen MT" charset="0"/>
                          <a:sym typeface="Tw Cen MT" charset="0"/>
                        </a:rPr>
                        <a:t>Re-establishing state authority, basic services provisions, institutions and local governance, constitutional reform, electoral reform processes, civil service reform, public finance management</a:t>
                      </a:r>
                      <a:endParaRPr kumimoji="0" lang="en-US" sz="1000" b="0" i="0" u="none" strike="noStrike" cap="none" normalizeH="0" baseline="0" dirty="0" smtClean="0">
                        <a:ln>
                          <a:noFill/>
                        </a:ln>
                        <a:solidFill>
                          <a:srgbClr val="000000"/>
                        </a:solidFill>
                        <a:effectLst/>
                        <a:latin typeface="Helvetica" charset="0"/>
                        <a:ea typeface="Helvetica" charset="0"/>
                        <a:cs typeface="Helvetica" charset="0"/>
                        <a:sym typeface="Helvetica" charset="0"/>
                      </a:endParaRPr>
                    </a:p>
                  </a:txBody>
                  <a:tcPr marL="45719" marR="45719" marT="45725" marB="4572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457200" y="228600"/>
            <a:ext cx="8191500" cy="838200"/>
          </a:xfrm>
        </p:spPr>
        <p:txBody>
          <a:bodyPr/>
          <a:lstStyle/>
          <a:p>
            <a:pPr eaLnBrk="1"/>
            <a:r>
              <a:rPr lang="en-US" altLang="en-US" sz="3800" b="1" smtClean="0">
                <a:latin typeface="Tw Cen MT" pitchFamily="34" charset="0"/>
                <a:sym typeface="Tw Cen MT" pitchFamily="34" charset="0"/>
              </a:rPr>
              <a:t>Root causes and solutions</a:t>
            </a:r>
            <a:endParaRPr lang="en-GB" altLang="en-US" sz="3800" smtClean="0"/>
          </a:p>
        </p:txBody>
      </p:sp>
      <p:graphicFrame>
        <p:nvGraphicFramePr>
          <p:cNvPr id="4" name="Table 3"/>
          <p:cNvGraphicFramePr>
            <a:graphicFrameLocks noGrp="1"/>
          </p:cNvGraphicFramePr>
          <p:nvPr/>
        </p:nvGraphicFramePr>
        <p:xfrm>
          <a:off x="152400" y="762000"/>
          <a:ext cx="8869363" cy="4967288"/>
        </p:xfrm>
        <a:graphic>
          <a:graphicData uri="http://schemas.openxmlformats.org/drawingml/2006/table">
            <a:tbl>
              <a:tblPr firstRow="1" bandRow="1">
                <a:tableStyleId>{5C22544A-7EE6-4342-B048-85BDC9FD1C3A}</a:tableStyleId>
              </a:tblPr>
              <a:tblGrid>
                <a:gridCol w="3048107"/>
                <a:gridCol w="2133675"/>
                <a:gridCol w="3687581"/>
              </a:tblGrid>
              <a:tr h="600373">
                <a:tc>
                  <a:txBody>
                    <a:bodyPr/>
                    <a:lstStyle/>
                    <a:p>
                      <a:endParaRPr lang="en-GB" sz="1800" dirty="0"/>
                    </a:p>
                  </a:txBody>
                  <a:tcPr marL="91443" marR="91443" marT="45715" marB="45715">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endParaRPr lang="en-GB" sz="1800" dirty="0"/>
                    </a:p>
                  </a:txBody>
                  <a:tcPr marL="91443" marR="91443" marT="45715" marB="45715">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endParaRPr lang="en-GB" sz="1800" dirty="0"/>
                    </a:p>
                  </a:txBody>
                  <a:tcPr marL="91443" marR="91443" marT="45715" marB="45715">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r>
              <a:tr h="7000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solidFill>
                            <a:srgbClr val="000000"/>
                          </a:solidFill>
                        </a:rPr>
                        <a:t>Simmering hatred, </a:t>
                      </a:r>
                      <a:r>
                        <a:rPr lang="en-US" sz="1400" b="1" baseline="0" dirty="0" smtClean="0">
                          <a:solidFill>
                            <a:srgbClr val="000000"/>
                          </a:solidFill>
                        </a:rPr>
                        <a:t>ethnic divisions</a:t>
                      </a:r>
                      <a:endParaRPr lang="en-US" sz="1400" b="0" baseline="0" dirty="0" smtClean="0">
                        <a:solidFill>
                          <a:schemeClr val="dk1"/>
                        </a:solidFill>
                      </a:endParaRPr>
                    </a:p>
                  </a:txBody>
                  <a:tcPr marL="91443" marR="91443" marT="45715" marB="45715"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txBody>
                  <a:tcPr marL="91443" marR="91443" marT="45715" marB="45715">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National Dialogue,</a:t>
                      </a:r>
                      <a:r>
                        <a:rPr lang="en-US" sz="1400" baseline="0" dirty="0" smtClean="0"/>
                        <a:t> </a:t>
                      </a:r>
                      <a:r>
                        <a:rPr lang="en-US" sz="1400" b="1" baseline="0" dirty="0" smtClean="0"/>
                        <a:t>reconciliation</a:t>
                      </a:r>
                      <a:endParaRPr lang="en-US" sz="1400" b="1" dirty="0" smtClean="0"/>
                    </a:p>
                  </a:txBody>
                  <a:tcPr marL="91443" marR="91443" marT="45715" marB="45715" anchor="ct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r>
              <a:tr h="5783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solidFill>
                            <a:srgbClr val="000000"/>
                          </a:solidFill>
                        </a:rPr>
                        <a:t>Lack of understanding of </a:t>
                      </a:r>
                      <a:br>
                        <a:rPr lang="en-US" sz="1400" baseline="0" dirty="0" smtClean="0">
                          <a:solidFill>
                            <a:srgbClr val="000000"/>
                          </a:solidFill>
                        </a:rPr>
                      </a:br>
                      <a:r>
                        <a:rPr lang="en-US" sz="1400" b="1" baseline="0" dirty="0" smtClean="0">
                          <a:solidFill>
                            <a:srgbClr val="000000"/>
                          </a:solidFill>
                        </a:rPr>
                        <a:t>democratic norms and practices</a:t>
                      </a:r>
                      <a:endParaRPr lang="en-US" sz="1400" dirty="0" smtClean="0"/>
                    </a:p>
                  </a:txBody>
                  <a:tcPr marL="91443" marR="91443" marT="45715" marB="45715"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txBody>
                  <a:tcPr marL="91443" marR="91443" marT="45715" marB="45715">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rgbClr val="000000"/>
                          </a:solidFill>
                        </a:rPr>
                        <a:t>Civic education</a:t>
                      </a:r>
                      <a:endParaRPr lang="en-US" sz="1400" dirty="0" smtClean="0"/>
                    </a:p>
                  </a:txBody>
                  <a:tcPr marL="91443" marR="91443" marT="45715" marB="45715"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635544">
                <a:tc>
                  <a:txBody>
                    <a:bodyPr/>
                    <a:lstStyle/>
                    <a:p>
                      <a:r>
                        <a:rPr lang="en-US" sz="1400" dirty="0" smtClean="0"/>
                        <a:t>Sense of </a:t>
                      </a:r>
                      <a:r>
                        <a:rPr lang="en-US" sz="1400" b="1" dirty="0" smtClean="0"/>
                        <a:t>injustice and inequality</a:t>
                      </a:r>
                      <a:endParaRPr lang="en-GB" sz="1400" b="1" dirty="0"/>
                    </a:p>
                  </a:txBody>
                  <a:tcPr marL="91443" marR="91443" marT="45715" marB="45715"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dirty="0"/>
                    </a:p>
                  </a:txBody>
                  <a:tcPr marL="91443" marR="91443" marT="45715" marB="45715">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b="1" dirty="0" smtClean="0"/>
                        <a:t>Rule of law</a:t>
                      </a:r>
                      <a:r>
                        <a:rPr lang="en-US" sz="1400" dirty="0" smtClean="0"/>
                        <a:t>, anti-corruption,</a:t>
                      </a:r>
                      <a:r>
                        <a:rPr lang="en-US" sz="1400" baseline="0" dirty="0" smtClean="0"/>
                        <a:t> </a:t>
                      </a:r>
                      <a:r>
                        <a:rPr lang="en-US" sz="1400" dirty="0" smtClean="0"/>
                        <a:t>human rights</a:t>
                      </a:r>
                      <a:endParaRPr lang="en-GB" sz="1400" dirty="0"/>
                    </a:p>
                  </a:txBody>
                  <a:tcPr marL="91443" marR="91443" marT="45715" marB="45715"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527804">
                <a:tc>
                  <a:txBody>
                    <a:bodyPr/>
                    <a:lstStyle/>
                    <a:p>
                      <a:r>
                        <a:rPr lang="en-US" sz="1400" b="1" dirty="0" smtClean="0"/>
                        <a:t>Military dominance</a:t>
                      </a:r>
                      <a:endParaRPr lang="en-GB" sz="1400" b="1" dirty="0"/>
                    </a:p>
                  </a:txBody>
                  <a:tcPr marL="91443" marR="91443" marT="45715" marB="45715"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dirty="0"/>
                    </a:p>
                  </a:txBody>
                  <a:tcPr marL="91443" marR="91443" marT="45715" marB="45715">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b="1" dirty="0" smtClean="0"/>
                        <a:t>Security</a:t>
                      </a:r>
                      <a:r>
                        <a:rPr lang="en-US" sz="1400" b="1" baseline="0" dirty="0" smtClean="0"/>
                        <a:t> Sector Reform </a:t>
                      </a:r>
                      <a:r>
                        <a:rPr lang="en-US" sz="1400" baseline="0" dirty="0" smtClean="0"/>
                        <a:t>(SSR)</a:t>
                      </a:r>
                      <a:endParaRPr lang="en-GB" sz="1400" dirty="0"/>
                    </a:p>
                  </a:txBody>
                  <a:tcPr marL="91443" marR="91443" marT="45715" marB="45715"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629888">
                <a:tc>
                  <a:txBody>
                    <a:bodyPr/>
                    <a:lstStyle/>
                    <a:p>
                      <a:r>
                        <a:rPr lang="en-US" sz="1400" dirty="0" smtClean="0"/>
                        <a:t>Lack of </a:t>
                      </a:r>
                      <a:r>
                        <a:rPr lang="en-US" sz="1400" b="1" dirty="0" smtClean="0"/>
                        <a:t>civilian</a:t>
                      </a:r>
                      <a:r>
                        <a:rPr lang="en-US" sz="1400" b="1" baseline="0" dirty="0" smtClean="0"/>
                        <a:t> oversight and accountability</a:t>
                      </a:r>
                      <a:endParaRPr lang="en-GB" sz="1400" b="1" dirty="0"/>
                    </a:p>
                  </a:txBody>
                  <a:tcPr marL="91443" marR="91443" marT="45715" marB="45715"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dirty="0"/>
                    </a:p>
                  </a:txBody>
                  <a:tcPr marL="91443" marR="91443" marT="45715" marB="45715">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dirty="0" smtClean="0"/>
                        <a:t>Rule of law,</a:t>
                      </a:r>
                      <a:r>
                        <a:rPr lang="en-US" sz="1400" baseline="0" dirty="0" smtClean="0"/>
                        <a:t> </a:t>
                      </a:r>
                      <a:r>
                        <a:rPr lang="en-US" sz="1400" b="1" baseline="0" dirty="0" smtClean="0"/>
                        <a:t>institution-building</a:t>
                      </a:r>
                      <a:endParaRPr lang="en-GB" sz="1400" b="1" dirty="0"/>
                    </a:p>
                  </a:txBody>
                  <a:tcPr marL="91443" marR="91443" marT="45715" marB="45715"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635428">
                <a:tc>
                  <a:txBody>
                    <a:bodyPr/>
                    <a:lstStyle/>
                    <a:p>
                      <a:r>
                        <a:rPr lang="en-US" sz="1400" b="1" dirty="0" smtClean="0"/>
                        <a:t>Former combatants </a:t>
                      </a:r>
                      <a:r>
                        <a:rPr lang="en-US" sz="1400" dirty="0" smtClean="0"/>
                        <a:t>left to their</a:t>
                      </a:r>
                      <a:r>
                        <a:rPr lang="en-US" sz="1400" baseline="0" dirty="0" smtClean="0"/>
                        <a:t> own devices</a:t>
                      </a:r>
                      <a:endParaRPr lang="en-GB" sz="1400" dirty="0"/>
                    </a:p>
                  </a:txBody>
                  <a:tcPr marL="91443" marR="91443" marT="45715" marB="45715"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dirty="0"/>
                    </a:p>
                  </a:txBody>
                  <a:tcPr marL="91443" marR="91443" marT="45715" marB="45715">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b="1" dirty="0" smtClean="0"/>
                        <a:t>Disarmament,</a:t>
                      </a:r>
                      <a:r>
                        <a:rPr lang="en-US" sz="1400" b="1" baseline="0" dirty="0" smtClean="0"/>
                        <a:t> demobilization and reintegration </a:t>
                      </a:r>
                      <a:r>
                        <a:rPr lang="en-US" sz="1400" baseline="0" dirty="0" smtClean="0"/>
                        <a:t>(DDR)</a:t>
                      </a:r>
                      <a:endParaRPr lang="en-GB" sz="1400" dirty="0"/>
                    </a:p>
                  </a:txBody>
                  <a:tcPr marL="91443" marR="91443" marT="45715" marB="45715"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659835">
                <a:tc>
                  <a:txBody>
                    <a:bodyPr/>
                    <a:lstStyle/>
                    <a:p>
                      <a:r>
                        <a:rPr lang="en-US" sz="1400" b="1" dirty="0" smtClean="0"/>
                        <a:t>Poverty</a:t>
                      </a:r>
                      <a:r>
                        <a:rPr lang="en-US" sz="1400" dirty="0" smtClean="0"/>
                        <a:t> and lack of livelihoods</a:t>
                      </a:r>
                      <a:endParaRPr lang="en-GB" sz="1400" dirty="0"/>
                    </a:p>
                  </a:txBody>
                  <a:tcPr marL="91443" marR="91443" marT="45715" marB="45715"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p>
                  </a:txBody>
                  <a:tcPr marL="91443" marR="91443" marT="45715" marB="45715">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t>Public service delivery, employment creation, </a:t>
                      </a:r>
                      <a:r>
                        <a:rPr lang="en-US" sz="1400" b="1" dirty="0" smtClean="0"/>
                        <a:t>peace</a:t>
                      </a:r>
                      <a:r>
                        <a:rPr lang="en-US" sz="1400" b="1" baseline="0" dirty="0" smtClean="0"/>
                        <a:t> dividends</a:t>
                      </a:r>
                      <a:endParaRPr lang="en-GB" sz="1400" b="1" dirty="0"/>
                    </a:p>
                  </a:txBody>
                  <a:tcPr marL="91443" marR="91443" marT="45715" marB="45715"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03451" name="Line 3"/>
          <p:cNvSpPr>
            <a:spLocks noChangeShapeType="1"/>
          </p:cNvSpPr>
          <p:nvPr/>
        </p:nvSpPr>
        <p:spPr bwMode="auto">
          <a:xfrm>
            <a:off x="3624263" y="1752600"/>
            <a:ext cx="1100137" cy="0"/>
          </a:xfrm>
          <a:prstGeom prst="line">
            <a:avLst/>
          </a:prstGeom>
          <a:noFill/>
          <a:ln w="76200">
            <a:solidFill>
              <a:srgbClr val="000000"/>
            </a:solidFill>
            <a:round/>
            <a:headEnd/>
            <a:tailEnd type="triangle" w="med" len="med"/>
          </a:ln>
        </p:spPr>
        <p:txBody>
          <a:bodyPr lIns="0" tIns="0" rIns="0" bIns="0"/>
          <a:lstStyle/>
          <a:p>
            <a:endParaRPr lang="nl-NL"/>
          </a:p>
        </p:txBody>
      </p:sp>
      <p:sp>
        <p:nvSpPr>
          <p:cNvPr id="103452" name="Line 3"/>
          <p:cNvSpPr>
            <a:spLocks noChangeShapeType="1"/>
          </p:cNvSpPr>
          <p:nvPr/>
        </p:nvSpPr>
        <p:spPr bwMode="auto">
          <a:xfrm>
            <a:off x="3624263" y="2362200"/>
            <a:ext cx="1100137" cy="0"/>
          </a:xfrm>
          <a:prstGeom prst="line">
            <a:avLst/>
          </a:prstGeom>
          <a:noFill/>
          <a:ln w="76200">
            <a:solidFill>
              <a:srgbClr val="000000"/>
            </a:solidFill>
            <a:round/>
            <a:headEnd/>
            <a:tailEnd type="triangle" w="med" len="med"/>
          </a:ln>
        </p:spPr>
        <p:txBody>
          <a:bodyPr lIns="0" tIns="0" rIns="0" bIns="0"/>
          <a:lstStyle/>
          <a:p>
            <a:endParaRPr lang="nl-NL"/>
          </a:p>
        </p:txBody>
      </p:sp>
      <p:sp>
        <p:nvSpPr>
          <p:cNvPr id="103453" name="Line 3"/>
          <p:cNvSpPr>
            <a:spLocks noChangeShapeType="1"/>
          </p:cNvSpPr>
          <p:nvPr/>
        </p:nvSpPr>
        <p:spPr bwMode="auto">
          <a:xfrm>
            <a:off x="3624263" y="2992438"/>
            <a:ext cx="1100137" cy="0"/>
          </a:xfrm>
          <a:prstGeom prst="line">
            <a:avLst/>
          </a:prstGeom>
          <a:noFill/>
          <a:ln w="76200">
            <a:solidFill>
              <a:srgbClr val="000000"/>
            </a:solidFill>
            <a:round/>
            <a:headEnd/>
            <a:tailEnd type="triangle" w="med" len="med"/>
          </a:ln>
        </p:spPr>
        <p:txBody>
          <a:bodyPr lIns="0" tIns="0" rIns="0" bIns="0"/>
          <a:lstStyle/>
          <a:p>
            <a:endParaRPr lang="nl-NL"/>
          </a:p>
        </p:txBody>
      </p:sp>
      <p:sp>
        <p:nvSpPr>
          <p:cNvPr id="103454" name="Line 3"/>
          <p:cNvSpPr>
            <a:spLocks noChangeShapeType="1"/>
          </p:cNvSpPr>
          <p:nvPr/>
        </p:nvSpPr>
        <p:spPr bwMode="auto">
          <a:xfrm>
            <a:off x="3624263" y="3581400"/>
            <a:ext cx="1100137" cy="0"/>
          </a:xfrm>
          <a:prstGeom prst="line">
            <a:avLst/>
          </a:prstGeom>
          <a:noFill/>
          <a:ln w="76200">
            <a:solidFill>
              <a:srgbClr val="000000"/>
            </a:solidFill>
            <a:round/>
            <a:headEnd/>
            <a:tailEnd type="triangle" w="med" len="med"/>
          </a:ln>
        </p:spPr>
        <p:txBody>
          <a:bodyPr lIns="0" tIns="0" rIns="0" bIns="0"/>
          <a:lstStyle/>
          <a:p>
            <a:endParaRPr lang="nl-NL"/>
          </a:p>
        </p:txBody>
      </p:sp>
      <p:sp>
        <p:nvSpPr>
          <p:cNvPr id="103455" name="Line 3"/>
          <p:cNvSpPr>
            <a:spLocks noChangeShapeType="1"/>
          </p:cNvSpPr>
          <p:nvPr/>
        </p:nvSpPr>
        <p:spPr bwMode="auto">
          <a:xfrm>
            <a:off x="3624263" y="4114800"/>
            <a:ext cx="1100137" cy="0"/>
          </a:xfrm>
          <a:prstGeom prst="line">
            <a:avLst/>
          </a:prstGeom>
          <a:noFill/>
          <a:ln w="76200">
            <a:solidFill>
              <a:srgbClr val="000000"/>
            </a:solidFill>
            <a:round/>
            <a:headEnd/>
            <a:tailEnd type="triangle" w="med" len="med"/>
          </a:ln>
        </p:spPr>
        <p:txBody>
          <a:bodyPr lIns="0" tIns="0" rIns="0" bIns="0"/>
          <a:lstStyle/>
          <a:p>
            <a:endParaRPr lang="nl-NL"/>
          </a:p>
        </p:txBody>
      </p:sp>
      <p:sp>
        <p:nvSpPr>
          <p:cNvPr id="103456" name="Line 3"/>
          <p:cNvSpPr>
            <a:spLocks noChangeShapeType="1"/>
          </p:cNvSpPr>
          <p:nvPr/>
        </p:nvSpPr>
        <p:spPr bwMode="auto">
          <a:xfrm>
            <a:off x="3624263" y="4800600"/>
            <a:ext cx="1100137" cy="0"/>
          </a:xfrm>
          <a:prstGeom prst="line">
            <a:avLst/>
          </a:prstGeom>
          <a:noFill/>
          <a:ln w="76200">
            <a:solidFill>
              <a:srgbClr val="000000"/>
            </a:solidFill>
            <a:round/>
            <a:headEnd/>
            <a:tailEnd type="triangle" w="med" len="med"/>
          </a:ln>
        </p:spPr>
        <p:txBody>
          <a:bodyPr lIns="0" tIns="0" rIns="0" bIns="0"/>
          <a:lstStyle/>
          <a:p>
            <a:endParaRPr lang="nl-NL"/>
          </a:p>
        </p:txBody>
      </p:sp>
      <p:sp>
        <p:nvSpPr>
          <p:cNvPr id="103457" name="Line 3"/>
          <p:cNvSpPr>
            <a:spLocks noChangeShapeType="1"/>
          </p:cNvSpPr>
          <p:nvPr/>
        </p:nvSpPr>
        <p:spPr bwMode="auto">
          <a:xfrm>
            <a:off x="3624263" y="5410200"/>
            <a:ext cx="1016000" cy="0"/>
          </a:xfrm>
          <a:prstGeom prst="line">
            <a:avLst/>
          </a:prstGeom>
          <a:noFill/>
          <a:ln w="76200">
            <a:solidFill>
              <a:srgbClr val="000000"/>
            </a:solidFill>
            <a:round/>
            <a:headEnd/>
            <a:tailEnd type="triangle" w="med" len="med"/>
          </a:ln>
        </p:spPr>
        <p:txBody>
          <a:bodyPr lIns="0" tIns="0" rIns="0" bIns="0"/>
          <a:lstStyle/>
          <a:p>
            <a:endParaRPr lang="nl-NL"/>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1"/>
          <p:cNvSpPr>
            <a:spLocks noGrp="1" noChangeArrowheads="1"/>
          </p:cNvSpPr>
          <p:nvPr>
            <p:ph type="title"/>
          </p:nvPr>
        </p:nvSpPr>
        <p:spPr>
          <a:xfrm>
            <a:off x="685800" y="2130425"/>
            <a:ext cx="7772400" cy="1470025"/>
          </a:xfrm>
        </p:spPr>
        <p:txBody>
          <a:bodyPr lIns="0" tIns="0" rIns="0" bIns="0"/>
          <a:lstStyle/>
          <a:p>
            <a:pPr defTabSz="914400" eaLnBrk="1">
              <a:spcBef>
                <a:spcPts val="700"/>
              </a:spcBef>
            </a:pPr>
            <a:r>
              <a:rPr lang="en-US" altLang="en-US" sz="4000" b="1" smtClean="0">
                <a:latin typeface="Tw Cen MT" pitchFamily="34" charset="0"/>
                <a:sym typeface="Tw Cen MT" pitchFamily="34" charset="0"/>
              </a:rPr>
              <a:t>How?</a:t>
            </a:r>
            <a:endParaRPr lang="en-US" altLang="en-US" smtClean="0"/>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1"/>
          <p:cNvSpPr>
            <a:spLocks noGrp="1" noChangeArrowheads="1"/>
          </p:cNvSpPr>
          <p:nvPr>
            <p:ph type="title"/>
          </p:nvPr>
        </p:nvSpPr>
        <p:spPr>
          <a:xfrm>
            <a:off x="571500" y="228600"/>
            <a:ext cx="8191500" cy="990600"/>
          </a:xfrm>
        </p:spPr>
        <p:txBody>
          <a:bodyPr lIns="0" tIns="0" rIns="0" bIns="0"/>
          <a:lstStyle/>
          <a:p>
            <a:pPr defTabSz="914400" eaLnBrk="1"/>
            <a:r>
              <a:rPr lang="en-US" altLang="en-US" sz="3800" b="1" smtClean="0">
                <a:latin typeface="Tw Cen MT" pitchFamily="34" charset="0"/>
                <a:sym typeface="Tw Cen MT" pitchFamily="34" charset="0"/>
              </a:rPr>
              <a:t>The UN peacebuilding architecture</a:t>
            </a:r>
            <a:endParaRPr lang="en-US" altLang="en-US" smtClean="0"/>
          </a:p>
        </p:txBody>
      </p:sp>
      <p:sp>
        <p:nvSpPr>
          <p:cNvPr id="107522" name="Rectangle 2"/>
          <p:cNvSpPr>
            <a:spLocks noGrp="1" noChangeArrowheads="1"/>
          </p:cNvSpPr>
          <p:nvPr>
            <p:ph type="body" idx="1"/>
          </p:nvPr>
        </p:nvSpPr>
        <p:spPr>
          <a:xfrm>
            <a:off x="538163" y="1844675"/>
            <a:ext cx="8137525" cy="2736850"/>
          </a:xfrm>
        </p:spPr>
        <p:txBody>
          <a:bodyPr lIns="0" tIns="0" rIns="0" bIns="0"/>
          <a:lstStyle/>
          <a:p>
            <a:pPr marL="263525" indent="-263525" defTabSz="914400" eaLnBrk="1">
              <a:lnSpc>
                <a:spcPct val="80000"/>
              </a:lnSpc>
              <a:spcBef>
                <a:spcPts val="3400"/>
              </a:spcBef>
              <a:buClr>
                <a:srgbClr val="DD8047"/>
              </a:buClr>
              <a:buSzPct val="60000"/>
              <a:buFont typeface="Wingdings" pitchFamily="2" charset="2"/>
              <a:buChar char="◻"/>
            </a:pPr>
            <a:r>
              <a:rPr lang="en-US" altLang="en-US" sz="2400" smtClean="0">
                <a:latin typeface="Tw Cen MT" pitchFamily="34" charset="0"/>
                <a:sym typeface="Tw Cen MT" pitchFamily="34" charset="0"/>
              </a:rPr>
              <a:t>Established in 2005</a:t>
            </a:r>
          </a:p>
          <a:p>
            <a:pPr marL="263525" indent="-263525" defTabSz="914400" eaLnBrk="1">
              <a:lnSpc>
                <a:spcPct val="80000"/>
              </a:lnSpc>
              <a:spcBef>
                <a:spcPts val="2800"/>
              </a:spcBef>
              <a:buClr>
                <a:srgbClr val="DD8047"/>
              </a:buClr>
              <a:buSzPct val="60000"/>
              <a:buFont typeface="Wingdings" pitchFamily="2" charset="2"/>
              <a:buChar char="◻"/>
            </a:pPr>
            <a:r>
              <a:rPr lang="en-US" altLang="en-US" sz="2400" smtClean="0">
                <a:latin typeface="Tw Cen MT" pitchFamily="34" charset="0"/>
                <a:sym typeface="Tw Cen MT" pitchFamily="34" charset="0"/>
              </a:rPr>
              <a:t>Three pillars:</a:t>
            </a:r>
          </a:p>
          <a:p>
            <a:pPr marL="576263" lvl="1" indent="-209550" defTabSz="914400" eaLnBrk="1">
              <a:lnSpc>
                <a:spcPct val="80000"/>
              </a:lnSpc>
              <a:spcBef>
                <a:spcPts val="1900"/>
              </a:spcBef>
              <a:buClr>
                <a:srgbClr val="94B6D2"/>
              </a:buClr>
              <a:buSzPct val="70000"/>
              <a:buFont typeface="Wingdings 2" pitchFamily="18" charset="2"/>
              <a:buChar char="•"/>
            </a:pPr>
            <a:r>
              <a:rPr lang="en-US" altLang="en-US" sz="2000" b="1" smtClean="0">
                <a:latin typeface="Tw Cen MT" pitchFamily="34" charset="0"/>
                <a:sym typeface="Tw Cen MT" pitchFamily="34" charset="0"/>
              </a:rPr>
              <a:t>Peacebuilding Commission</a:t>
            </a:r>
            <a:endParaRPr lang="en-US" altLang="en-US" sz="2600" smtClean="0">
              <a:solidFill>
                <a:srgbClr val="FFFFFF"/>
              </a:solidFill>
              <a:latin typeface="Tw Cen MT" pitchFamily="34" charset="0"/>
              <a:sym typeface="Tw Cen MT" pitchFamily="34" charset="0"/>
            </a:endParaRPr>
          </a:p>
          <a:p>
            <a:pPr marL="576263" lvl="1" indent="-209550" defTabSz="914400" eaLnBrk="1">
              <a:lnSpc>
                <a:spcPct val="80000"/>
              </a:lnSpc>
              <a:spcBef>
                <a:spcPts val="1900"/>
              </a:spcBef>
              <a:buClr>
                <a:srgbClr val="94B6D2"/>
              </a:buClr>
              <a:buSzPct val="70000"/>
              <a:buFont typeface="Wingdings 2" pitchFamily="18" charset="2"/>
              <a:buChar char="•"/>
            </a:pPr>
            <a:r>
              <a:rPr lang="en-US" altLang="en-US" sz="2000" b="1" smtClean="0">
                <a:latin typeface="Tw Cen MT" pitchFamily="34" charset="0"/>
                <a:sym typeface="Tw Cen MT" pitchFamily="34" charset="0"/>
              </a:rPr>
              <a:t>Peacebuilding Fund</a:t>
            </a:r>
            <a:endParaRPr lang="en-US" altLang="en-US" sz="2600" smtClean="0">
              <a:solidFill>
                <a:srgbClr val="FFFFFF"/>
              </a:solidFill>
              <a:latin typeface="Tw Cen MT" pitchFamily="34" charset="0"/>
              <a:sym typeface="Tw Cen MT" pitchFamily="34" charset="0"/>
            </a:endParaRPr>
          </a:p>
          <a:p>
            <a:pPr marL="576263" lvl="1" indent="-209550" defTabSz="914400" eaLnBrk="1">
              <a:lnSpc>
                <a:spcPct val="80000"/>
              </a:lnSpc>
              <a:spcBef>
                <a:spcPts val="1900"/>
              </a:spcBef>
              <a:buClr>
                <a:srgbClr val="94B6D2"/>
              </a:buClr>
              <a:buSzPct val="70000"/>
              <a:buFont typeface="Wingdings 2" pitchFamily="18" charset="2"/>
              <a:buChar char="•"/>
            </a:pPr>
            <a:r>
              <a:rPr lang="en-US" altLang="en-US" sz="2000" b="1" smtClean="0">
                <a:latin typeface="Tw Cen MT" pitchFamily="34" charset="0"/>
                <a:sym typeface="Tw Cen MT" pitchFamily="34" charset="0"/>
              </a:rPr>
              <a:t>Peacebuilding Support Office</a:t>
            </a:r>
            <a:endParaRPr lang="en-US" altLang="en-US" smtClean="0"/>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1"/>
          <p:cNvSpPr>
            <a:spLocks noGrp="1" noChangeArrowheads="1"/>
          </p:cNvSpPr>
          <p:nvPr>
            <p:ph type="title"/>
          </p:nvPr>
        </p:nvSpPr>
        <p:spPr>
          <a:xfrm>
            <a:off x="322263" y="228600"/>
            <a:ext cx="8642350" cy="990600"/>
          </a:xfrm>
        </p:spPr>
        <p:txBody>
          <a:bodyPr lIns="0" tIns="0" rIns="0" bIns="0"/>
          <a:lstStyle/>
          <a:p>
            <a:pPr algn="ctr" defTabSz="914400" eaLnBrk="1"/>
            <a:r>
              <a:rPr lang="en-US" altLang="en-US" sz="3800" b="1" smtClean="0">
                <a:latin typeface="Tw Cen MT" pitchFamily="34" charset="0"/>
                <a:sym typeface="Tw Cen MT" pitchFamily="34" charset="0"/>
              </a:rPr>
              <a:t>Peacebuilding strategic entry points</a:t>
            </a:r>
            <a:endParaRPr lang="en-US" altLang="en-US" smtClean="0"/>
          </a:p>
        </p:txBody>
      </p:sp>
      <p:sp>
        <p:nvSpPr>
          <p:cNvPr id="109570" name="Rectangle 2"/>
          <p:cNvSpPr>
            <a:spLocks noGrp="1" noChangeArrowheads="1"/>
          </p:cNvSpPr>
          <p:nvPr>
            <p:ph type="body" idx="1"/>
          </p:nvPr>
        </p:nvSpPr>
        <p:spPr>
          <a:xfrm>
            <a:off x="250825" y="1485900"/>
            <a:ext cx="8642350" cy="4103688"/>
          </a:xfrm>
        </p:spPr>
        <p:txBody>
          <a:bodyPr lIns="0" tIns="0" rIns="0" bIns="0"/>
          <a:lstStyle/>
          <a:p>
            <a:pPr marL="457200" indent="-457200" defTabSz="914400" eaLnBrk="1">
              <a:buClr>
                <a:srgbClr val="DD8047"/>
              </a:buClr>
              <a:buSzPct val="60000"/>
              <a:buFont typeface="Wingdings" pitchFamily="2" charset="2"/>
              <a:buChar char="◻"/>
            </a:pPr>
            <a:r>
              <a:rPr lang="en-US" altLang="en-US" sz="2400" b="1" smtClean="0">
                <a:latin typeface="Tw Cen MT" pitchFamily="34" charset="0"/>
                <a:sym typeface="Tw Cen MT" pitchFamily="34" charset="0"/>
              </a:rPr>
              <a:t>Avoiding relapse </a:t>
            </a:r>
            <a:r>
              <a:rPr lang="en-US" altLang="en-US" sz="2400" smtClean="0">
                <a:latin typeface="Tw Cen MT" pitchFamily="34" charset="0"/>
                <a:sym typeface="Tw Cen MT" pitchFamily="34" charset="0"/>
              </a:rPr>
              <a:t>into violence </a:t>
            </a:r>
            <a:r>
              <a:rPr lang="en-US" altLang="en-US" sz="2400" i="1" smtClean="0">
                <a:latin typeface="Tw Cen MT" pitchFamily="34" charset="0"/>
                <a:sym typeface="Tw Cen MT" pitchFamily="34" charset="0"/>
              </a:rPr>
              <a:t>(Guinea)</a:t>
            </a:r>
          </a:p>
          <a:p>
            <a:pPr marL="457200" indent="-457200" defTabSz="914400" eaLnBrk="1">
              <a:buClr>
                <a:srgbClr val="DD8047"/>
              </a:buClr>
              <a:buSzPct val="60000"/>
              <a:buFont typeface="Wingdings" pitchFamily="2" charset="2"/>
              <a:buChar char="◻"/>
            </a:pPr>
            <a:endParaRPr lang="en-US" altLang="en-US" sz="2400" i="1" smtClean="0">
              <a:latin typeface="Tw Cen MT" pitchFamily="34" charset="0"/>
              <a:sym typeface="Tw Cen MT" pitchFamily="34" charset="0"/>
            </a:endParaRPr>
          </a:p>
          <a:p>
            <a:pPr marL="457200" indent="-457200" defTabSz="914400" eaLnBrk="1">
              <a:buClr>
                <a:srgbClr val="DD8047"/>
              </a:buClr>
              <a:buSzPct val="60000"/>
              <a:buFont typeface="Wingdings" pitchFamily="2" charset="2"/>
              <a:buChar char="◻"/>
            </a:pPr>
            <a:r>
              <a:rPr lang="en-US" altLang="en-US" sz="2400" b="1" smtClean="0">
                <a:latin typeface="Tw Cen MT" pitchFamily="34" charset="0"/>
                <a:sym typeface="Tw Cen MT" pitchFamily="34" charset="0"/>
              </a:rPr>
              <a:t>Protecting peacekeeping </a:t>
            </a:r>
            <a:r>
              <a:rPr lang="en-US" altLang="en-US" sz="2400" smtClean="0">
                <a:latin typeface="Tw Cen MT" pitchFamily="34" charset="0"/>
                <a:sym typeface="Tw Cen MT" pitchFamily="34" charset="0"/>
              </a:rPr>
              <a:t>investments </a:t>
            </a:r>
            <a:r>
              <a:rPr lang="en-US" altLang="en-US" sz="2400" i="1" smtClean="0">
                <a:latin typeface="Tw Cen MT" pitchFamily="34" charset="0"/>
                <a:sym typeface="Tw Cen MT" pitchFamily="34" charset="0"/>
              </a:rPr>
              <a:t>(Liberia, Sierra Leone)</a:t>
            </a:r>
          </a:p>
          <a:p>
            <a:pPr marL="457200" indent="-457200" defTabSz="914400" eaLnBrk="1">
              <a:buClr>
                <a:srgbClr val="DD8047"/>
              </a:buClr>
              <a:buSzPct val="60000"/>
              <a:buFont typeface="Wingdings" pitchFamily="2" charset="2"/>
              <a:buChar char="◻"/>
            </a:pPr>
            <a:endParaRPr lang="en-US" altLang="en-US" sz="2400" i="1" smtClean="0">
              <a:latin typeface="Tw Cen MT" pitchFamily="34" charset="0"/>
              <a:sym typeface="Tw Cen MT" pitchFamily="34" charset="0"/>
            </a:endParaRPr>
          </a:p>
          <a:p>
            <a:pPr marL="457200" indent="-457200" defTabSz="914400" eaLnBrk="1">
              <a:buClr>
                <a:srgbClr val="DD8047"/>
              </a:buClr>
              <a:buSzPct val="60000"/>
              <a:buFont typeface="Wingdings" pitchFamily="2" charset="2"/>
              <a:buChar char="◻"/>
            </a:pPr>
            <a:r>
              <a:rPr lang="en-US" altLang="en-US" sz="2400" b="1" smtClean="0">
                <a:latin typeface="Tw Cen MT" pitchFamily="34" charset="0"/>
                <a:sym typeface="Tw Cen MT" pitchFamily="34" charset="0"/>
              </a:rPr>
              <a:t>Quick statebuilding </a:t>
            </a:r>
            <a:r>
              <a:rPr lang="en-US" altLang="en-US" sz="2400" i="1" smtClean="0">
                <a:latin typeface="Tw Cen MT" pitchFamily="34" charset="0"/>
                <a:sym typeface="Tw Cen MT" pitchFamily="34" charset="0"/>
              </a:rPr>
              <a:t>(Yemen)</a:t>
            </a:r>
          </a:p>
          <a:p>
            <a:pPr marL="457200" indent="-457200" defTabSz="914400" eaLnBrk="1">
              <a:buClr>
                <a:srgbClr val="DD8047"/>
              </a:buClr>
              <a:buSzPct val="60000"/>
              <a:buFont typeface="Wingdings" pitchFamily="2" charset="2"/>
              <a:buChar char="◻"/>
            </a:pPr>
            <a:endParaRPr lang="en-US" altLang="en-US" sz="2400" i="1" smtClean="0">
              <a:latin typeface="Tw Cen MT" pitchFamily="34" charset="0"/>
              <a:sym typeface="Tw Cen MT" pitchFamily="34" charset="0"/>
            </a:endParaRPr>
          </a:p>
          <a:p>
            <a:pPr marL="457200" indent="-457200" defTabSz="914400" eaLnBrk="1">
              <a:buClr>
                <a:srgbClr val="DD8047"/>
              </a:buClr>
              <a:buSzPct val="60000"/>
              <a:buFont typeface="Wingdings" pitchFamily="2" charset="2"/>
              <a:buChar char="◻"/>
            </a:pPr>
            <a:r>
              <a:rPr lang="en-US" altLang="en-US" sz="2400" b="1" smtClean="0">
                <a:latin typeface="Tw Cen MT" pitchFamily="34" charset="0"/>
                <a:sym typeface="Tw Cen MT" pitchFamily="34" charset="0"/>
              </a:rPr>
              <a:t>Supporting UN leadership </a:t>
            </a:r>
            <a:r>
              <a:rPr lang="en-US" altLang="en-US" sz="2400" smtClean="0">
                <a:latin typeface="Tw Cen MT" pitchFamily="34" charset="0"/>
                <a:sym typeface="Tw Cen MT" pitchFamily="34" charset="0"/>
              </a:rPr>
              <a:t>for rapid response; deteriorating situations </a:t>
            </a:r>
            <a:r>
              <a:rPr lang="en-US" altLang="en-US" sz="2400" i="1" smtClean="0">
                <a:latin typeface="Tw Cen MT" pitchFamily="34" charset="0"/>
                <a:sym typeface="Tw Cen MT" pitchFamily="34" charset="0"/>
              </a:rPr>
              <a:t>(Sierra Leone)</a:t>
            </a:r>
          </a:p>
          <a:p>
            <a:pPr marL="457200" indent="-457200" defTabSz="914400" eaLnBrk="1">
              <a:buClr>
                <a:srgbClr val="DD8047"/>
              </a:buClr>
              <a:buSzPct val="60000"/>
              <a:buFont typeface="Wingdings" pitchFamily="2" charset="2"/>
              <a:buChar char="◻"/>
            </a:pPr>
            <a:endParaRPr lang="en-US" altLang="en-US" sz="2400" i="1" smtClean="0">
              <a:latin typeface="Tw Cen MT" pitchFamily="34" charset="0"/>
              <a:sym typeface="Tw Cen MT" pitchFamily="34" charset="0"/>
            </a:endParaRPr>
          </a:p>
          <a:p>
            <a:pPr marL="457200" indent="-457200" defTabSz="914400" eaLnBrk="1">
              <a:buClr>
                <a:srgbClr val="DD8047"/>
              </a:buClr>
              <a:buSzPct val="60000"/>
              <a:buFont typeface="Wingdings" pitchFamily="2" charset="2"/>
              <a:buChar char="◻"/>
            </a:pPr>
            <a:r>
              <a:rPr lang="en-US" altLang="en-US" sz="2400" b="1" smtClean="0">
                <a:latin typeface="Tw Cen MT" pitchFamily="34" charset="0"/>
                <a:sym typeface="Tw Cen MT" pitchFamily="34" charset="0"/>
              </a:rPr>
              <a:t>Accompaniment</a:t>
            </a:r>
            <a:r>
              <a:rPr lang="en-US" altLang="en-US" sz="2400" smtClean="0">
                <a:latin typeface="Tw Cen MT" pitchFamily="34" charset="0"/>
                <a:sym typeface="Tw Cen MT" pitchFamily="34" charset="0"/>
              </a:rPr>
              <a:t>: stay the course for peace </a:t>
            </a:r>
            <a:r>
              <a:rPr lang="en-US" altLang="en-US" sz="2400" i="1" smtClean="0">
                <a:latin typeface="Tw Cen MT" pitchFamily="34" charset="0"/>
                <a:sym typeface="Tw Cen MT" pitchFamily="34" charset="0"/>
              </a:rPr>
              <a:t>(Burundi)</a:t>
            </a:r>
            <a:endParaRPr lang="en-US" altLang="en-US" smtClean="0"/>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1"/>
          <p:cNvSpPr>
            <a:spLocks noGrp="1" noChangeArrowheads="1"/>
          </p:cNvSpPr>
          <p:nvPr>
            <p:ph type="title"/>
          </p:nvPr>
        </p:nvSpPr>
        <p:spPr>
          <a:xfrm>
            <a:off x="685800" y="2130425"/>
            <a:ext cx="7772400" cy="1470025"/>
          </a:xfrm>
        </p:spPr>
        <p:txBody>
          <a:bodyPr lIns="0" tIns="0" rIns="0" bIns="0"/>
          <a:lstStyle/>
          <a:p>
            <a:pPr defTabSz="914400" eaLnBrk="1">
              <a:spcBef>
                <a:spcPts val="700"/>
              </a:spcBef>
            </a:pPr>
            <a:r>
              <a:rPr lang="en-US" altLang="en-US" sz="4000" b="1" smtClean="0">
                <a:latin typeface="Tw Cen MT" pitchFamily="34" charset="0"/>
                <a:sym typeface="Tw Cen MT" pitchFamily="34" charset="0"/>
              </a:rPr>
              <a:t>The missing link!</a:t>
            </a:r>
            <a:endParaRPr lang="en-US" altLang="en-US" smtClean="0"/>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1"/>
          <p:cNvSpPr>
            <a:spLocks noGrp="1" noChangeArrowheads="1"/>
          </p:cNvSpPr>
          <p:nvPr>
            <p:ph type="title"/>
          </p:nvPr>
        </p:nvSpPr>
        <p:spPr>
          <a:xfrm>
            <a:off x="179388" y="228600"/>
            <a:ext cx="8785225" cy="990600"/>
          </a:xfrm>
        </p:spPr>
        <p:txBody>
          <a:bodyPr lIns="0" tIns="0" rIns="0" bIns="0" anchor="ctr"/>
          <a:lstStyle/>
          <a:p>
            <a:pPr algn="ctr" defTabSz="914400" eaLnBrk="1"/>
            <a:r>
              <a:rPr lang="en-US" altLang="en-US" sz="3200" b="1" smtClean="0">
                <a:latin typeface="Tw Cen MT" pitchFamily="34" charset="0"/>
                <a:sym typeface="Tw Cen MT" pitchFamily="34" charset="0"/>
              </a:rPr>
              <a:t>Women are the ultimate victims of conflict…</a:t>
            </a:r>
            <a:endParaRPr lang="en-US" altLang="en-US" smtClean="0"/>
          </a:p>
        </p:txBody>
      </p:sp>
      <p:sp>
        <p:nvSpPr>
          <p:cNvPr id="29700" name="AutoShape 4"/>
          <p:cNvSpPr>
            <a:spLocks/>
          </p:cNvSpPr>
          <p:nvPr/>
        </p:nvSpPr>
        <p:spPr bwMode="auto">
          <a:xfrm>
            <a:off x="609600" y="1497013"/>
            <a:ext cx="7772400" cy="38369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ext uri="{91240B29-F687-4F45-9708-019B960494DF}"/>
            <a:ext uri="{AF507438-7753-43E0-B8FC-AC1667EBCBE1}"/>
          </a:extLst>
        </p:spPr>
        <p:txBody>
          <a:bodyPr lIns="45719" tIns="45719" rIns="45719" bIns="45719"/>
          <a:lstStyle/>
          <a:p>
            <a:pPr marL="258763" indent="-258763" hangingPunct="0">
              <a:lnSpc>
                <a:spcPct val="80000"/>
              </a:lnSpc>
              <a:spcBef>
                <a:spcPts val="700"/>
              </a:spcBef>
              <a:buClr>
                <a:srgbClr val="DD8047"/>
              </a:buClr>
              <a:buSzPct val="60000"/>
              <a:buFont typeface="Wingdings" pitchFamily="2" charset="2"/>
              <a:buChar char="◻"/>
              <a:defRPr/>
            </a:pPr>
            <a:r>
              <a:rPr lang="en-US" sz="2200" b="1" baseline="0" dirty="0">
                <a:solidFill>
                  <a:srgbClr val="000000"/>
                </a:solidFill>
                <a:latin typeface="Tw Cen MT"/>
                <a:ea typeface="Tw Cen MT" charset="0"/>
                <a:cs typeface="Tw Cen MT" charset="0"/>
                <a:sym typeface="Tw Cen MT" charset="0"/>
              </a:rPr>
              <a:t>Family rupture</a:t>
            </a:r>
            <a:endParaRPr lang="en-US" sz="2200" baseline="0" dirty="0">
              <a:solidFill>
                <a:srgbClr val="000000"/>
              </a:solidFill>
              <a:latin typeface="Tw Cen MT"/>
              <a:ea typeface="Tw Cen MT" charset="0"/>
              <a:cs typeface="Tw Cen MT" charset="0"/>
              <a:sym typeface="Tw Cen MT" charset="0"/>
            </a:endParaRPr>
          </a:p>
          <a:p>
            <a:pPr marL="258763" indent="-258763" hangingPunct="0">
              <a:lnSpc>
                <a:spcPct val="80000"/>
              </a:lnSpc>
              <a:spcBef>
                <a:spcPts val="700"/>
              </a:spcBef>
              <a:buClr>
                <a:srgbClr val="DD8047"/>
              </a:buClr>
              <a:buSzPct val="60000"/>
              <a:buFont typeface="Wingdings" pitchFamily="2" charset="2"/>
              <a:buChar char="◻"/>
              <a:defRPr/>
            </a:pPr>
            <a:endParaRPr lang="en-US" sz="2200" b="1" baseline="0" dirty="0">
              <a:solidFill>
                <a:srgbClr val="000000"/>
              </a:solidFill>
              <a:latin typeface="Tw Cen MT"/>
              <a:ea typeface="Tw Cen MT" charset="0"/>
              <a:cs typeface="Tw Cen MT" charset="0"/>
              <a:sym typeface="Tw Cen MT" charset="0"/>
            </a:endParaRPr>
          </a:p>
          <a:p>
            <a:pPr marL="258763" indent="-258763" hangingPunct="0">
              <a:lnSpc>
                <a:spcPct val="80000"/>
              </a:lnSpc>
              <a:spcBef>
                <a:spcPts val="700"/>
              </a:spcBef>
              <a:buClr>
                <a:srgbClr val="DD8047"/>
              </a:buClr>
              <a:buSzPct val="60000"/>
              <a:buFont typeface="Wingdings" pitchFamily="2" charset="2"/>
              <a:buChar char="◻"/>
              <a:defRPr/>
            </a:pPr>
            <a:r>
              <a:rPr lang="en-US" sz="2200" b="1" baseline="0" dirty="0">
                <a:solidFill>
                  <a:srgbClr val="000000"/>
                </a:solidFill>
                <a:latin typeface="Tw Cen MT"/>
                <a:ea typeface="Tw Cen MT" charset="0"/>
                <a:cs typeface="Tw Cen MT" charset="0"/>
                <a:sym typeface="Tw Cen MT" charset="0"/>
              </a:rPr>
              <a:t>Change of roles</a:t>
            </a:r>
            <a:r>
              <a:rPr lang="en-US" sz="2200" baseline="0" dirty="0">
                <a:solidFill>
                  <a:srgbClr val="000000"/>
                </a:solidFill>
                <a:latin typeface="Tw Cen MT"/>
                <a:ea typeface="Tw Cen MT" charset="0"/>
                <a:cs typeface="Tw Cen MT" charset="0"/>
                <a:sym typeface="Tw Cen MT" charset="0"/>
              </a:rPr>
              <a:t>:</a:t>
            </a:r>
          </a:p>
          <a:p>
            <a:pPr marL="595313" lvl="1" indent="-188913" hangingPunct="0">
              <a:lnSpc>
                <a:spcPct val="80000"/>
              </a:lnSpc>
              <a:spcBef>
                <a:spcPts val="1700"/>
              </a:spcBef>
              <a:buClr>
                <a:srgbClr val="DD8047"/>
              </a:buClr>
              <a:buSzPct val="70000"/>
              <a:buFont typeface="Wingdings" pitchFamily="2" charset="2"/>
              <a:buChar char="✓"/>
              <a:defRPr/>
            </a:pPr>
            <a:r>
              <a:rPr lang="en-US" sz="1800" b="1" baseline="0" dirty="0">
                <a:solidFill>
                  <a:srgbClr val="000000"/>
                </a:solidFill>
                <a:latin typeface="Tw Cen MT"/>
                <a:ea typeface="Tw Cen MT" charset="0"/>
                <a:cs typeface="Tw Cen MT" charset="0"/>
                <a:sym typeface="Tw Cen MT" charset="0"/>
              </a:rPr>
              <a:t>33%</a:t>
            </a:r>
            <a:r>
              <a:rPr lang="en-US" sz="1800" baseline="0" dirty="0">
                <a:solidFill>
                  <a:srgbClr val="000000"/>
                </a:solidFill>
                <a:latin typeface="Tw Cen MT"/>
                <a:ea typeface="Tw Cen MT" charset="0"/>
                <a:cs typeface="Tw Cen MT" charset="0"/>
                <a:sym typeface="Tw Cen MT" charset="0"/>
              </a:rPr>
              <a:t> of households in Rwanda headed by women in 2010. </a:t>
            </a:r>
          </a:p>
          <a:p>
            <a:pPr marL="595313" lvl="1" indent="-188913" hangingPunct="0">
              <a:lnSpc>
                <a:spcPct val="80000"/>
              </a:lnSpc>
              <a:spcBef>
                <a:spcPts val="1700"/>
              </a:spcBef>
              <a:buClr>
                <a:srgbClr val="DD8047"/>
              </a:buClr>
              <a:buSzPct val="70000"/>
              <a:buFont typeface="Wingdings" pitchFamily="2" charset="2"/>
              <a:buChar char="✓"/>
              <a:defRPr/>
            </a:pPr>
            <a:r>
              <a:rPr lang="en-US" sz="1800" b="1" baseline="0" dirty="0">
                <a:solidFill>
                  <a:srgbClr val="000000"/>
                </a:solidFill>
                <a:latin typeface="Tw Cen MT"/>
                <a:ea typeface="Tw Cen MT" charset="0"/>
                <a:cs typeface="Tw Cen MT" charset="0"/>
                <a:sym typeface="Tw Cen MT" charset="0"/>
              </a:rPr>
              <a:t>28% </a:t>
            </a:r>
            <a:r>
              <a:rPr lang="en-US" sz="1800" baseline="0" dirty="0">
                <a:solidFill>
                  <a:srgbClr val="000000"/>
                </a:solidFill>
                <a:latin typeface="Tw Cen MT"/>
                <a:ea typeface="Tw Cen MT" charset="0"/>
                <a:cs typeface="Tw Cen MT" charset="0"/>
                <a:sym typeface="Tw Cen MT" charset="0"/>
              </a:rPr>
              <a:t>of households in Nepal headed by women in 2011.</a:t>
            </a:r>
            <a:endParaRPr lang="en-US" sz="1800" baseline="0" dirty="0">
              <a:solidFill>
                <a:srgbClr val="FFFFFF"/>
              </a:solidFill>
              <a:latin typeface="Tw Cen MT"/>
              <a:ea typeface="Tw Cen MT" charset="0"/>
              <a:cs typeface="Tw Cen MT" charset="0"/>
              <a:sym typeface="Tw Cen MT" charset="0"/>
            </a:endParaRPr>
          </a:p>
          <a:p>
            <a:pPr hangingPunct="0">
              <a:lnSpc>
                <a:spcPct val="80000"/>
              </a:lnSpc>
              <a:spcBef>
                <a:spcPts val="700"/>
              </a:spcBef>
              <a:buClr>
                <a:srgbClr val="DD8047"/>
              </a:buClr>
              <a:buSzPct val="60000"/>
              <a:defRPr/>
            </a:pPr>
            <a:endParaRPr lang="en-US" sz="2200" b="1" baseline="0" dirty="0">
              <a:solidFill>
                <a:srgbClr val="000000"/>
              </a:solidFill>
              <a:latin typeface="Tw Cen MT"/>
              <a:ea typeface="Tw Cen MT" charset="0"/>
              <a:cs typeface="Tw Cen MT" charset="0"/>
              <a:sym typeface="Tw Cen MT" charset="0"/>
            </a:endParaRPr>
          </a:p>
          <a:p>
            <a:pPr marL="258763" indent="-258763" hangingPunct="0">
              <a:lnSpc>
                <a:spcPct val="80000"/>
              </a:lnSpc>
              <a:spcBef>
                <a:spcPts val="700"/>
              </a:spcBef>
              <a:buClr>
                <a:srgbClr val="DD8047"/>
              </a:buClr>
              <a:buSzPct val="60000"/>
              <a:buFont typeface="Wingdings" pitchFamily="2" charset="2"/>
              <a:buChar char="◻"/>
              <a:defRPr/>
            </a:pPr>
            <a:r>
              <a:rPr lang="en-US" sz="2200" b="1" baseline="0" dirty="0">
                <a:solidFill>
                  <a:srgbClr val="000000"/>
                </a:solidFill>
                <a:latin typeface="Tw Cen MT"/>
                <a:ea typeface="Tw Cen MT" charset="0"/>
                <a:cs typeface="Tw Cen MT" charset="0"/>
                <a:sym typeface="Tw Cen MT" charset="0"/>
              </a:rPr>
              <a:t>Sexual violence</a:t>
            </a:r>
            <a:r>
              <a:rPr lang="en-US" sz="2200" baseline="0" dirty="0">
                <a:solidFill>
                  <a:srgbClr val="000000"/>
                </a:solidFill>
                <a:latin typeface="Tw Cen MT"/>
                <a:ea typeface="Tw Cen MT" charset="0"/>
                <a:cs typeface="Tw Cen MT" charset="0"/>
                <a:sym typeface="Tw Cen MT" charset="0"/>
              </a:rPr>
              <a:t>: </a:t>
            </a:r>
            <a:endParaRPr lang="en-US" sz="2200" baseline="0" dirty="0">
              <a:solidFill>
                <a:srgbClr val="FFFFFF"/>
              </a:solidFill>
              <a:latin typeface="Tw Cen MT"/>
              <a:ea typeface="Tw Cen MT" charset="0"/>
              <a:cs typeface="Tw Cen MT" charset="0"/>
              <a:sym typeface="Tw Cen MT" charset="0"/>
            </a:endParaRPr>
          </a:p>
          <a:p>
            <a:pPr marL="595313" lvl="1" indent="-188913" hangingPunct="0">
              <a:lnSpc>
                <a:spcPct val="80000"/>
              </a:lnSpc>
              <a:spcBef>
                <a:spcPts val="1700"/>
              </a:spcBef>
              <a:buClr>
                <a:srgbClr val="DD8047"/>
              </a:buClr>
              <a:buSzPct val="70000"/>
              <a:buFont typeface="Wingdings" pitchFamily="2" charset="2"/>
              <a:buChar char="✓"/>
              <a:defRPr/>
            </a:pPr>
            <a:r>
              <a:rPr lang="en-US" sz="1800" b="1" baseline="0" dirty="0">
                <a:solidFill>
                  <a:srgbClr val="000000"/>
                </a:solidFill>
                <a:latin typeface="Tw Cen MT"/>
                <a:ea typeface="Tw Cen MT" charset="0"/>
                <a:cs typeface="Tw Cen MT" charset="0"/>
                <a:sym typeface="Tw Cen MT" charset="0"/>
              </a:rPr>
              <a:t>DRC:</a:t>
            </a:r>
            <a:r>
              <a:rPr lang="en-US" sz="1800" baseline="0" dirty="0">
                <a:solidFill>
                  <a:srgbClr val="000000"/>
                </a:solidFill>
                <a:latin typeface="Tw Cen MT"/>
                <a:ea typeface="Tw Cen MT" charset="0"/>
                <a:cs typeface="Tw Cen MT" charset="0"/>
                <a:sym typeface="Tw Cen MT" charset="0"/>
              </a:rPr>
              <a:t> 200,000 women and children raped over a decade.</a:t>
            </a:r>
          </a:p>
          <a:p>
            <a:pPr marL="595313" lvl="1" indent="-188913" hangingPunct="0">
              <a:lnSpc>
                <a:spcPct val="80000"/>
              </a:lnSpc>
              <a:spcBef>
                <a:spcPts val="1700"/>
              </a:spcBef>
              <a:buClr>
                <a:srgbClr val="DD8047"/>
              </a:buClr>
              <a:buSzPct val="70000"/>
              <a:buFont typeface="Wingdings" pitchFamily="2" charset="2"/>
              <a:buChar char="✓"/>
              <a:defRPr/>
            </a:pPr>
            <a:r>
              <a:rPr lang="en-US" sz="1800" b="1" baseline="0" dirty="0">
                <a:solidFill>
                  <a:srgbClr val="000000"/>
                </a:solidFill>
                <a:latin typeface="Tw Cen MT"/>
                <a:ea typeface="Tw Cen MT" charset="0"/>
                <a:cs typeface="Tw Cen MT" charset="0"/>
                <a:sym typeface="Tw Cen MT" charset="0"/>
              </a:rPr>
              <a:t>Sierra Leone:</a:t>
            </a:r>
            <a:r>
              <a:rPr lang="en-US" sz="1800" baseline="0" dirty="0">
                <a:solidFill>
                  <a:srgbClr val="000000"/>
                </a:solidFill>
                <a:latin typeface="Tw Cen MT"/>
                <a:ea typeface="Tw Cen MT" charset="0"/>
                <a:cs typeface="Tw Cen MT" charset="0"/>
                <a:sym typeface="Tw Cen MT" charset="0"/>
              </a:rPr>
              <a:t> 64,000 incidents of war-related sexual violence 1991-2001.</a:t>
            </a:r>
          </a:p>
          <a:p>
            <a:pPr marL="406400" lvl="1" hangingPunct="0">
              <a:lnSpc>
                <a:spcPct val="80000"/>
              </a:lnSpc>
              <a:spcBef>
                <a:spcPts val="500"/>
              </a:spcBef>
              <a:buClr>
                <a:srgbClr val="94B6D2"/>
              </a:buClr>
              <a:buSzPct val="70000"/>
              <a:defRPr/>
            </a:pPr>
            <a:r>
              <a:rPr lang="en-US" sz="1400" i="1" baseline="0" dirty="0">
                <a:solidFill>
                  <a:srgbClr val="000000"/>
                </a:solidFill>
                <a:latin typeface="Tw Cen MT" charset="0"/>
                <a:ea typeface="Tw Cen MT" charset="0"/>
                <a:cs typeface="Tw Cen MT" charset="0"/>
                <a:sym typeface="Tw Cen MT" charset="0"/>
              </a:rPr>
              <a:t>    Source: UN Action Against Sexual Violence in Conflict</a:t>
            </a:r>
          </a:p>
          <a:p>
            <a:pPr marL="595313" lvl="1" indent="-188913" hangingPunct="0">
              <a:lnSpc>
                <a:spcPct val="80000"/>
              </a:lnSpc>
              <a:spcBef>
                <a:spcPts val="500"/>
              </a:spcBef>
              <a:buClr>
                <a:srgbClr val="94B6D2"/>
              </a:buClr>
              <a:buSzPct val="70000"/>
              <a:buFont typeface="Wingdings" pitchFamily="2" charset="2"/>
              <a:buChar char="✓"/>
              <a:defRPr/>
            </a:pPr>
            <a:endParaRPr lang="en-US" dirty="0">
              <a:latin typeface="Tw Cen MT" charset="0"/>
              <a:ea typeface="Tw Cen MT" charset="0"/>
              <a:cs typeface="Tw Cen MT" charset="0"/>
              <a:sym typeface="Tw Cen MT" charset="0"/>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Grp="1" noChangeArrowheads="1"/>
          </p:cNvSpPr>
          <p:nvPr>
            <p:ph type="title"/>
          </p:nvPr>
        </p:nvSpPr>
        <p:spPr>
          <a:xfrm>
            <a:off x="571500" y="228600"/>
            <a:ext cx="8191500" cy="990600"/>
          </a:xfrm>
        </p:spPr>
        <p:txBody>
          <a:bodyPr lIns="0" tIns="0" rIns="0" bIns="0"/>
          <a:lstStyle/>
          <a:p>
            <a:pPr defTabSz="914400" eaLnBrk="1"/>
            <a:r>
              <a:rPr lang="en-US" altLang="en-US" sz="3800" b="1" smtClean="0">
                <a:latin typeface="Tw Cen MT" pitchFamily="34" charset="0"/>
                <a:sym typeface="Tw Cen MT" pitchFamily="34" charset="0"/>
              </a:rPr>
              <a:t>Introduction</a:t>
            </a:r>
            <a:endParaRPr lang="en-US" altLang="en-US" sz="3800" b="1" smtClean="0">
              <a:latin typeface="Tw Cen MT" pitchFamily="34" charset="0"/>
            </a:endParaRPr>
          </a:p>
        </p:txBody>
      </p:sp>
      <p:sp>
        <p:nvSpPr>
          <p:cNvPr id="78850" name="Rectangle 2"/>
          <p:cNvSpPr>
            <a:spLocks noGrp="1" noChangeArrowheads="1"/>
          </p:cNvSpPr>
          <p:nvPr>
            <p:ph type="body" idx="1"/>
          </p:nvPr>
        </p:nvSpPr>
        <p:spPr>
          <a:xfrm>
            <a:off x="612775" y="2070100"/>
            <a:ext cx="8153400" cy="2509838"/>
          </a:xfrm>
        </p:spPr>
        <p:txBody>
          <a:bodyPr lIns="0" tIns="0" rIns="0" bIns="0"/>
          <a:lstStyle/>
          <a:p>
            <a:pPr marL="285750" indent="-285750" defTabSz="914400" eaLnBrk="1">
              <a:spcBef>
                <a:spcPts val="700"/>
              </a:spcBef>
              <a:buClr>
                <a:srgbClr val="DD8047"/>
              </a:buClr>
              <a:buSzPct val="60000"/>
              <a:buFont typeface="Wingdings" pitchFamily="2" charset="2"/>
              <a:buChar char="◻"/>
            </a:pPr>
            <a:r>
              <a:rPr lang="en-US" altLang="en-US" sz="2400" b="1" smtClean="0">
                <a:latin typeface="Tw Cen MT" pitchFamily="34" charset="0"/>
                <a:sym typeface="Tw Cen MT" pitchFamily="34" charset="0"/>
              </a:rPr>
              <a:t>Peacebuilding in the UN context</a:t>
            </a:r>
          </a:p>
          <a:p>
            <a:pPr marL="285750" indent="-285750" defTabSz="914400" eaLnBrk="1">
              <a:spcBef>
                <a:spcPts val="700"/>
              </a:spcBef>
              <a:buClr>
                <a:srgbClr val="DD8047"/>
              </a:buClr>
              <a:buSzPct val="60000"/>
              <a:buFont typeface="Wingdings" pitchFamily="2" charset="2"/>
              <a:buChar char="◻"/>
            </a:pPr>
            <a:endParaRPr lang="en-US" altLang="en-US" sz="2400" b="1" smtClean="0">
              <a:latin typeface="Tw Cen MT" pitchFamily="34" charset="0"/>
              <a:sym typeface="Tw Cen MT" pitchFamily="34" charset="0"/>
            </a:endParaRPr>
          </a:p>
          <a:p>
            <a:pPr marL="285750" indent="-285750" defTabSz="914400" eaLnBrk="1">
              <a:spcBef>
                <a:spcPts val="700"/>
              </a:spcBef>
              <a:buClr>
                <a:srgbClr val="DD8047"/>
              </a:buClr>
              <a:buSzPct val="60000"/>
              <a:buFont typeface="Wingdings" pitchFamily="2" charset="2"/>
              <a:buChar char="◻"/>
            </a:pPr>
            <a:r>
              <a:rPr lang="en-US" altLang="en-US" sz="2400" b="1" smtClean="0">
                <a:latin typeface="Tw Cen MT" pitchFamily="34" charset="0"/>
                <a:sym typeface="Tw Cen MT" pitchFamily="34" charset="0"/>
              </a:rPr>
              <a:t>Why is it important and what does it consist of?</a:t>
            </a:r>
          </a:p>
          <a:p>
            <a:pPr marL="285750" indent="-285750" defTabSz="914400" eaLnBrk="1">
              <a:spcBef>
                <a:spcPts val="700"/>
              </a:spcBef>
              <a:buClr>
                <a:srgbClr val="DD8047"/>
              </a:buClr>
              <a:buSzPct val="60000"/>
              <a:buFont typeface="Wingdings" pitchFamily="2" charset="2"/>
              <a:buChar char="◻"/>
            </a:pPr>
            <a:endParaRPr lang="en-US" altLang="en-US" sz="2400" b="1" smtClean="0">
              <a:latin typeface="Tw Cen MT" pitchFamily="34" charset="0"/>
              <a:sym typeface="Tw Cen MT" pitchFamily="34" charset="0"/>
            </a:endParaRPr>
          </a:p>
          <a:p>
            <a:pPr marL="285750" indent="-285750" defTabSz="914400" eaLnBrk="1">
              <a:spcBef>
                <a:spcPts val="700"/>
              </a:spcBef>
              <a:buClr>
                <a:srgbClr val="DD8047"/>
              </a:buClr>
              <a:buSzPct val="60000"/>
              <a:buFont typeface="Wingdings" pitchFamily="2" charset="2"/>
              <a:buChar char="◻"/>
            </a:pPr>
            <a:r>
              <a:rPr lang="en-US" altLang="en-US" sz="2400" b="1" smtClean="0">
                <a:latin typeface="Tw Cen MT" pitchFamily="34" charset="0"/>
                <a:sym typeface="Tw Cen MT" pitchFamily="34" charset="0"/>
              </a:rPr>
              <a:t>The missing link?</a:t>
            </a:r>
            <a:endParaRPr lang="en-US" altLang="en-US" smtClean="0"/>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1"/>
          <p:cNvSpPr>
            <a:spLocks noGrp="1" noChangeArrowheads="1"/>
          </p:cNvSpPr>
          <p:nvPr>
            <p:ph type="title"/>
          </p:nvPr>
        </p:nvSpPr>
        <p:spPr>
          <a:xfrm>
            <a:off x="249238" y="228600"/>
            <a:ext cx="8715375" cy="990600"/>
          </a:xfrm>
        </p:spPr>
        <p:txBody>
          <a:bodyPr lIns="0" tIns="0" rIns="0" bIns="0" anchor="ctr"/>
          <a:lstStyle/>
          <a:p>
            <a:pPr algn="ctr" defTabSz="914400" eaLnBrk="1"/>
            <a:r>
              <a:rPr lang="en-US" altLang="en-US" sz="3200" b="1" smtClean="0">
                <a:latin typeface="Tw Cen MT" pitchFamily="34" charset="0"/>
                <a:sym typeface="Tw Cen MT" pitchFamily="34" charset="0"/>
              </a:rPr>
              <a:t>… but also the ultimate “agents of change”</a:t>
            </a:r>
            <a:endParaRPr lang="en-US" altLang="en-US" smtClean="0"/>
          </a:p>
        </p:txBody>
      </p:sp>
      <p:sp>
        <p:nvSpPr>
          <p:cNvPr id="115714" name="Rectangle 2"/>
          <p:cNvSpPr>
            <a:spLocks noGrp="1" noChangeArrowheads="1"/>
          </p:cNvSpPr>
          <p:nvPr>
            <p:ph type="body" idx="1"/>
          </p:nvPr>
        </p:nvSpPr>
        <p:spPr>
          <a:xfrm>
            <a:off x="612775" y="1219200"/>
            <a:ext cx="8153400" cy="4752975"/>
          </a:xfrm>
        </p:spPr>
        <p:txBody>
          <a:bodyPr lIns="0" tIns="0" rIns="0" bIns="0"/>
          <a:lstStyle/>
          <a:p>
            <a:pPr marL="219075" indent="-219075" defTabSz="914400" eaLnBrk="1">
              <a:lnSpc>
                <a:spcPct val="90000"/>
              </a:lnSpc>
              <a:spcBef>
                <a:spcPts val="700"/>
              </a:spcBef>
              <a:buClr>
                <a:srgbClr val="DD8047"/>
              </a:buClr>
              <a:buSzPct val="60000"/>
              <a:buFont typeface="Wingdings" pitchFamily="2" charset="2"/>
              <a:buChar char="◻"/>
            </a:pPr>
            <a:r>
              <a:rPr lang="en-US" altLang="en-US" sz="2000" smtClean="0">
                <a:latin typeface="Tw Cen MT" pitchFamily="34" charset="0"/>
                <a:sym typeface="Tw Cen MT" pitchFamily="34" charset="0"/>
              </a:rPr>
              <a:t>Women are solely responsible for 80% of food crops in developing countries, yet less than 10% of landholders are women in Western, Central and North Africa (FAO)</a:t>
            </a:r>
            <a:endParaRPr lang="en-US" altLang="en-US" sz="2000" smtClean="0">
              <a:solidFill>
                <a:srgbClr val="FFFFFF"/>
              </a:solidFill>
              <a:latin typeface="Tw Cen MT" pitchFamily="34" charset="0"/>
              <a:sym typeface="Tw Cen MT" pitchFamily="34" charset="0"/>
            </a:endParaRPr>
          </a:p>
          <a:p>
            <a:pPr marL="219075" indent="-219075" defTabSz="914400" eaLnBrk="1">
              <a:lnSpc>
                <a:spcPct val="90000"/>
              </a:lnSpc>
              <a:spcBef>
                <a:spcPts val="700"/>
              </a:spcBef>
              <a:buClr>
                <a:srgbClr val="DD8047"/>
              </a:buClr>
              <a:buSzPct val="60000"/>
              <a:buFont typeface="Wingdings" pitchFamily="2" charset="2"/>
              <a:buChar char="◻"/>
            </a:pPr>
            <a:r>
              <a:rPr lang="en-US" altLang="en-US" sz="2000" smtClean="0">
                <a:latin typeface="Tw Cen MT" pitchFamily="34" charset="0"/>
                <a:sym typeface="Tw Cen MT" pitchFamily="34" charset="0"/>
              </a:rPr>
              <a:t>Most women spend their income to meet the </a:t>
            </a:r>
            <a:r>
              <a:rPr lang="en-US" altLang="en-US" sz="2000" b="1" smtClean="0">
                <a:latin typeface="Tw Cen MT" pitchFamily="34" charset="0"/>
                <a:sym typeface="Tw Cen MT" pitchFamily="34" charset="0"/>
              </a:rPr>
              <a:t>needs of their family</a:t>
            </a:r>
            <a:r>
              <a:rPr lang="en-US" altLang="en-US" sz="2000" smtClean="0">
                <a:latin typeface="Tw Cen MT" pitchFamily="34" charset="0"/>
                <a:sym typeface="Tw Cen MT" pitchFamily="34" charset="0"/>
              </a:rPr>
              <a:t> and household – education, health, nutrition</a:t>
            </a:r>
            <a:endParaRPr lang="en-US" altLang="en-US" sz="2000" smtClean="0">
              <a:solidFill>
                <a:srgbClr val="FFFFFF"/>
              </a:solidFill>
              <a:latin typeface="Tw Cen MT" pitchFamily="34" charset="0"/>
              <a:sym typeface="Tw Cen MT" pitchFamily="34" charset="0"/>
            </a:endParaRPr>
          </a:p>
          <a:p>
            <a:pPr marL="219075" indent="-219075" defTabSz="914400" eaLnBrk="1">
              <a:lnSpc>
                <a:spcPct val="90000"/>
              </a:lnSpc>
              <a:spcBef>
                <a:spcPts val="700"/>
              </a:spcBef>
              <a:buClr>
                <a:srgbClr val="DD8047"/>
              </a:buClr>
              <a:buSzPct val="60000"/>
              <a:buFont typeface="Wingdings" pitchFamily="2" charset="2"/>
              <a:buChar char="◻"/>
            </a:pPr>
            <a:r>
              <a:rPr lang="en-US" altLang="en-US" sz="2000" smtClean="0">
                <a:latin typeface="Tw Cen MT" pitchFamily="34" charset="0"/>
                <a:sym typeface="Tw Cen MT" pitchFamily="34" charset="0"/>
              </a:rPr>
              <a:t>Women play peacebuilding roles daily, typically at</a:t>
            </a:r>
            <a:r>
              <a:rPr lang="en-US" altLang="en-US" sz="2000" b="1" smtClean="0">
                <a:latin typeface="Tw Cen MT" pitchFamily="34" charset="0"/>
                <a:sym typeface="Tw Cen MT" pitchFamily="34" charset="0"/>
              </a:rPr>
              <a:t> grassroots level </a:t>
            </a:r>
            <a:r>
              <a:rPr lang="en-US" altLang="en-US" sz="2000" smtClean="0">
                <a:latin typeface="Tw Cen MT" pitchFamily="34" charset="0"/>
                <a:sym typeface="Tw Cen MT" pitchFamily="34" charset="0"/>
              </a:rPr>
              <a:t>-  e.g. Acholi women groups vis-à-vis the LRA in Northern Uganda</a:t>
            </a:r>
          </a:p>
          <a:p>
            <a:pPr marL="219075" indent="-219075" defTabSz="914400" eaLnBrk="1">
              <a:lnSpc>
                <a:spcPct val="90000"/>
              </a:lnSpc>
              <a:spcBef>
                <a:spcPts val="700"/>
              </a:spcBef>
              <a:buClr>
                <a:srgbClr val="DD8047"/>
              </a:buClr>
              <a:buSzPct val="60000"/>
              <a:buFont typeface="Wingdings" pitchFamily="2" charset="2"/>
              <a:buChar char="◻"/>
            </a:pPr>
            <a:r>
              <a:rPr lang="en-US" altLang="en-US" sz="2000" smtClean="0">
                <a:latin typeface="Tw Cen MT" pitchFamily="34" charset="0"/>
                <a:sym typeface="Tw Cen MT" pitchFamily="34" charset="0"/>
              </a:rPr>
              <a:t>Women parliamentarians tend to emphasize issues such as </a:t>
            </a:r>
            <a:r>
              <a:rPr lang="en-US" altLang="en-US" sz="2000" b="1" smtClean="0">
                <a:latin typeface="Tw Cen MT" pitchFamily="34" charset="0"/>
                <a:sym typeface="Tw Cen MT" pitchFamily="34" charset="0"/>
              </a:rPr>
              <a:t>physical safety </a:t>
            </a:r>
            <a:r>
              <a:rPr lang="en-US" altLang="en-US" sz="2000" smtClean="0">
                <a:latin typeface="Tw Cen MT" pitchFamily="34" charset="0"/>
                <a:sym typeface="Tw Cen MT" pitchFamily="34" charset="0"/>
              </a:rPr>
              <a:t>and</a:t>
            </a:r>
            <a:r>
              <a:rPr lang="en-US" altLang="en-US" sz="2000" b="1" smtClean="0">
                <a:latin typeface="Tw Cen MT" pitchFamily="34" charset="0"/>
                <a:sym typeface="Tw Cen MT" pitchFamily="34" charset="0"/>
              </a:rPr>
              <a:t> gender-based violence, human development, poverty </a:t>
            </a:r>
            <a:r>
              <a:rPr lang="en-US" altLang="en-US" sz="2000" smtClean="0">
                <a:latin typeface="Tw Cen MT" pitchFamily="34" charset="0"/>
                <a:sym typeface="Tw Cen MT" pitchFamily="34" charset="0"/>
              </a:rPr>
              <a:t>and the</a:t>
            </a:r>
            <a:r>
              <a:rPr lang="en-US" altLang="en-US" sz="2000" b="1" smtClean="0">
                <a:latin typeface="Tw Cen MT" pitchFamily="34" charset="0"/>
                <a:sym typeface="Tw Cen MT" pitchFamily="34" charset="0"/>
              </a:rPr>
              <a:t> delivery of services </a:t>
            </a:r>
            <a:r>
              <a:rPr lang="en-US" altLang="en-US" sz="2000" smtClean="0">
                <a:latin typeface="Tw Cen MT" pitchFamily="34" charset="0"/>
                <a:sym typeface="Tw Cen MT" pitchFamily="34" charset="0"/>
              </a:rPr>
              <a:t>(IPU)</a:t>
            </a:r>
            <a:endParaRPr lang="en-US" altLang="en-US" sz="2000" smtClean="0"/>
          </a:p>
        </p:txBody>
      </p:sp>
      <p:pic>
        <p:nvPicPr>
          <p:cNvPr id="115715" name="Picture 3" descr="TL-women-roads.jpg"/>
          <p:cNvPicPr>
            <a:picLocks noChangeAspect="1"/>
          </p:cNvPicPr>
          <p:nvPr/>
        </p:nvPicPr>
        <p:blipFill>
          <a:blip r:embed="rId3"/>
          <a:srcRect/>
          <a:stretch>
            <a:fillRect/>
          </a:stretch>
        </p:blipFill>
        <p:spPr bwMode="auto">
          <a:xfrm>
            <a:off x="0" y="4695825"/>
            <a:ext cx="2917825" cy="2162175"/>
          </a:xfrm>
          <a:prstGeom prst="rect">
            <a:avLst/>
          </a:prstGeom>
          <a:noFill/>
          <a:ln w="9525">
            <a:noFill/>
            <a:miter lim="800000"/>
            <a:headEnd/>
            <a:tailEnd/>
          </a:ln>
        </p:spPr>
      </p:pic>
      <p:pic>
        <p:nvPicPr>
          <p:cNvPr id="30724" name="Picture 4" descr="haiti-woman-cash-for-work-d.jpg"/>
          <p:cNvPicPr>
            <a:picLocks noChangeAspect="1"/>
          </p:cNvPicPr>
          <p:nvPr/>
        </p:nvPicPr>
        <p:blipFill>
          <a:blip r:embed="rId4"/>
          <a:srcRect/>
          <a:stretch>
            <a:fillRect/>
          </a:stretch>
        </p:blipFill>
        <p:spPr bwMode="auto">
          <a:xfrm>
            <a:off x="2916238" y="4699000"/>
            <a:ext cx="4318000" cy="2159000"/>
          </a:xfrm>
          <a:prstGeom prst="rect">
            <a:avLst/>
          </a:prstGeom>
          <a:noFill/>
          <a:ln>
            <a:noFill/>
          </a:ln>
          <a:effectLst>
            <a:outerShdw blurRad="50800" dist="38100" algn="ctr" rotWithShape="0">
              <a:srgbClr val="000000">
                <a:alpha val="39999"/>
              </a:srgbClr>
            </a:outerShdw>
          </a:effectLst>
          <a:extLst>
            <a:ext uri="{909E8E84-426E-40DD-AFC4-6F175D3DCCD1}"/>
            <a:ext uri="{91240B29-F687-4F45-9708-019B960494DF}"/>
          </a:extLst>
        </p:spPr>
      </p:pic>
      <p:pic>
        <p:nvPicPr>
          <p:cNvPr id="115717" name="Picture 5" descr="UNMIL Women Officers Participate in Medal Parade"/>
          <p:cNvPicPr>
            <a:picLocks noChangeAspect="1"/>
          </p:cNvPicPr>
          <p:nvPr/>
        </p:nvPicPr>
        <p:blipFill>
          <a:blip r:embed="rId5"/>
          <a:srcRect l="905" r="905"/>
          <a:stretch>
            <a:fillRect/>
          </a:stretch>
        </p:blipFill>
        <p:spPr bwMode="auto">
          <a:xfrm>
            <a:off x="6084888" y="4691063"/>
            <a:ext cx="3057525" cy="21653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1"/>
          <p:cNvSpPr>
            <a:spLocks noGrp="1" noChangeArrowheads="1"/>
          </p:cNvSpPr>
          <p:nvPr>
            <p:ph type="title"/>
          </p:nvPr>
        </p:nvSpPr>
        <p:spPr>
          <a:xfrm>
            <a:off x="3995738" y="228600"/>
            <a:ext cx="4767262" cy="990600"/>
          </a:xfrm>
        </p:spPr>
        <p:txBody>
          <a:bodyPr lIns="0" tIns="0" rIns="0" bIns="0" anchor="ctr"/>
          <a:lstStyle/>
          <a:p>
            <a:pPr defTabSz="914400" eaLnBrk="1"/>
            <a:r>
              <a:rPr lang="en-US" altLang="en-US" sz="3200" b="1" smtClean="0">
                <a:latin typeface="Tw Cen MT" pitchFamily="34" charset="0"/>
                <a:sym typeface="Tw Cen MT" pitchFamily="34" charset="0"/>
              </a:rPr>
              <a:t>Evolution of normative framework</a:t>
            </a:r>
            <a:endParaRPr lang="en-US" altLang="en-US" smtClean="0"/>
          </a:p>
        </p:txBody>
      </p:sp>
      <p:sp>
        <p:nvSpPr>
          <p:cNvPr id="117762" name="Rectangle 2"/>
          <p:cNvSpPr>
            <a:spLocks noGrp="1" noChangeArrowheads="1"/>
          </p:cNvSpPr>
          <p:nvPr>
            <p:ph type="body" idx="1"/>
          </p:nvPr>
        </p:nvSpPr>
        <p:spPr>
          <a:xfrm>
            <a:off x="3995738" y="1268413"/>
            <a:ext cx="4770437" cy="4857750"/>
          </a:xfrm>
        </p:spPr>
        <p:txBody>
          <a:bodyPr lIns="0" tIns="0" rIns="0" bIns="0"/>
          <a:lstStyle/>
          <a:p>
            <a:pPr marL="0" indent="0" defTabSz="914400" eaLnBrk="1">
              <a:lnSpc>
                <a:spcPct val="80000"/>
              </a:lnSpc>
              <a:buClr>
                <a:srgbClr val="DD8047"/>
              </a:buClr>
              <a:buFont typeface="Wingdings" pitchFamily="2" charset="2"/>
              <a:buNone/>
            </a:pPr>
            <a:endParaRPr lang="en-US" altLang="en-US" sz="2000" smtClean="0">
              <a:latin typeface="Tw Cen MT" pitchFamily="34" charset="0"/>
              <a:sym typeface="Tw Cen MT" pitchFamily="34" charset="0"/>
            </a:endParaRPr>
          </a:p>
          <a:p>
            <a:pPr marL="0" indent="0" defTabSz="914400" eaLnBrk="1">
              <a:lnSpc>
                <a:spcPct val="80000"/>
              </a:lnSpc>
              <a:buClr>
                <a:srgbClr val="DD8047"/>
              </a:buClr>
              <a:buFont typeface="Wingdings" pitchFamily="2" charset="2"/>
              <a:buNone/>
            </a:pPr>
            <a:r>
              <a:rPr lang="en-US" altLang="en-US" sz="2000" smtClean="0">
                <a:latin typeface="Tw Cen MT" pitchFamily="34" charset="0"/>
                <a:sym typeface="Tw Cen MT" pitchFamily="34" charset="0"/>
              </a:rPr>
              <a:t>SCR 1325 (2000): First to link women’s experiences of conflict to the maintenance of international peace and security.</a:t>
            </a:r>
            <a:endParaRPr lang="en-US" altLang="en-US" sz="2000" smtClean="0">
              <a:solidFill>
                <a:srgbClr val="FFFFFF"/>
              </a:solidFill>
              <a:latin typeface="Tw Cen MT" pitchFamily="34" charset="0"/>
              <a:sym typeface="Tw Cen MT" pitchFamily="34" charset="0"/>
            </a:endParaRPr>
          </a:p>
          <a:p>
            <a:pPr marL="0" indent="0" defTabSz="914400" eaLnBrk="1">
              <a:lnSpc>
                <a:spcPct val="80000"/>
              </a:lnSpc>
              <a:buClr>
                <a:srgbClr val="DD8047"/>
              </a:buClr>
              <a:buFont typeface="Wingdings" pitchFamily="2" charset="2"/>
              <a:buNone/>
            </a:pPr>
            <a:endParaRPr lang="en-US" altLang="en-US" sz="2000" smtClean="0">
              <a:latin typeface="Tw Cen MT" pitchFamily="34" charset="0"/>
              <a:sym typeface="Tw Cen MT" pitchFamily="34" charset="0"/>
            </a:endParaRPr>
          </a:p>
          <a:p>
            <a:pPr marL="0" indent="0" defTabSz="914400" eaLnBrk="1">
              <a:lnSpc>
                <a:spcPct val="80000"/>
              </a:lnSpc>
              <a:buClr>
                <a:srgbClr val="DD8047"/>
              </a:buClr>
              <a:buFont typeface="Wingdings" pitchFamily="2" charset="2"/>
              <a:buNone/>
            </a:pPr>
            <a:r>
              <a:rPr lang="en-US" altLang="en-US" sz="2000" smtClean="0">
                <a:latin typeface="Tw Cen MT" pitchFamily="34" charset="0"/>
                <a:sym typeface="Tw Cen MT" pitchFamily="34" charset="0"/>
              </a:rPr>
              <a:t>SCR 1820 (2008), 1888 (2009), 1960 (2010) and 2106 (2013) on conflict-related sexual violence</a:t>
            </a:r>
            <a:endParaRPr lang="en-US" altLang="en-US" sz="2000" smtClean="0">
              <a:solidFill>
                <a:srgbClr val="FFFFFF"/>
              </a:solidFill>
              <a:latin typeface="Tw Cen MT" pitchFamily="34" charset="0"/>
              <a:sym typeface="Tw Cen MT" pitchFamily="34" charset="0"/>
            </a:endParaRPr>
          </a:p>
          <a:p>
            <a:pPr marL="0" indent="0" defTabSz="914400" eaLnBrk="1">
              <a:lnSpc>
                <a:spcPct val="80000"/>
              </a:lnSpc>
              <a:buClr>
                <a:srgbClr val="DD8047"/>
              </a:buClr>
              <a:buFont typeface="Wingdings" pitchFamily="2" charset="2"/>
              <a:buNone/>
            </a:pPr>
            <a:r>
              <a:rPr lang="en-US" altLang="en-US" sz="2000" smtClean="0">
                <a:solidFill>
                  <a:srgbClr val="FF0000"/>
                </a:solidFill>
                <a:latin typeface="Tw Cen MT" pitchFamily="34" charset="0"/>
                <a:sym typeface="Tw Cen MT" pitchFamily="34" charset="0"/>
              </a:rPr>
              <a:t>	</a:t>
            </a:r>
            <a:endParaRPr lang="en-US" altLang="en-US" sz="2000" smtClean="0">
              <a:solidFill>
                <a:srgbClr val="FFFFFF"/>
              </a:solidFill>
              <a:latin typeface="Tw Cen MT" pitchFamily="34" charset="0"/>
              <a:sym typeface="Tw Cen MT" pitchFamily="34" charset="0"/>
            </a:endParaRPr>
          </a:p>
          <a:p>
            <a:pPr marL="0" indent="0" defTabSz="914400" eaLnBrk="1">
              <a:lnSpc>
                <a:spcPct val="80000"/>
              </a:lnSpc>
              <a:buClr>
                <a:srgbClr val="DD8047"/>
              </a:buClr>
              <a:buFont typeface="Wingdings" pitchFamily="2" charset="2"/>
              <a:buNone/>
            </a:pPr>
            <a:r>
              <a:rPr lang="en-US" altLang="en-US" sz="2000" smtClean="0">
                <a:latin typeface="Tw Cen MT" pitchFamily="34" charset="0"/>
                <a:sym typeface="Tw Cen MT" pitchFamily="34" charset="0"/>
              </a:rPr>
              <a:t>SCR 1889 (2009): Addresses women’s exclusion from early recovery and peacebuilding and lack of adequate planning and funding for their needs.</a:t>
            </a:r>
          </a:p>
          <a:p>
            <a:pPr marL="0" indent="0" defTabSz="914400" eaLnBrk="1">
              <a:lnSpc>
                <a:spcPct val="80000"/>
              </a:lnSpc>
              <a:buClr>
                <a:srgbClr val="DD8047"/>
              </a:buClr>
              <a:buFont typeface="Wingdings" pitchFamily="2" charset="2"/>
              <a:buNone/>
            </a:pPr>
            <a:endParaRPr lang="en-US" altLang="en-US" sz="2000" smtClean="0">
              <a:latin typeface="Tw Cen MT" pitchFamily="34" charset="0"/>
              <a:sym typeface="Tw Cen MT" pitchFamily="34" charset="0"/>
            </a:endParaRPr>
          </a:p>
          <a:p>
            <a:pPr marL="0" indent="0" defTabSz="914400" eaLnBrk="1">
              <a:lnSpc>
                <a:spcPct val="80000"/>
              </a:lnSpc>
              <a:buClr>
                <a:srgbClr val="DD8047"/>
              </a:buClr>
              <a:buFont typeface="Wingdings" pitchFamily="2" charset="2"/>
              <a:buNone/>
            </a:pPr>
            <a:r>
              <a:rPr lang="en-US" altLang="en-US" sz="2000" smtClean="0">
                <a:latin typeface="Tw Cen MT" pitchFamily="34" charset="0"/>
                <a:sym typeface="Tw Cen MT" pitchFamily="34" charset="0"/>
              </a:rPr>
              <a:t>SCR 2122 (2013): Emphasizes women’s participation in conflict resolution and recovery and requests global study on 1325 by 2015.</a:t>
            </a:r>
            <a:endParaRPr lang="en-US" altLang="en-US" sz="2000" smtClean="0">
              <a:latin typeface="Tw Cen MT" pitchFamily="34" charset="0"/>
            </a:endParaRPr>
          </a:p>
        </p:txBody>
      </p:sp>
      <p:pic>
        <p:nvPicPr>
          <p:cNvPr id="31747" name="Picture 3" descr="SCR1325-10th-anniv.jpg"/>
          <p:cNvPicPr>
            <a:picLocks noChangeAspect="1"/>
          </p:cNvPicPr>
          <p:nvPr/>
        </p:nvPicPr>
        <p:blipFill>
          <a:blip r:embed="rId3"/>
          <a:srcRect/>
          <a:stretch>
            <a:fillRect/>
          </a:stretch>
        </p:blipFill>
        <p:spPr bwMode="auto">
          <a:xfrm>
            <a:off x="0" y="0"/>
            <a:ext cx="3886200" cy="6858000"/>
          </a:xfrm>
          <a:prstGeom prst="rect">
            <a:avLst/>
          </a:prstGeom>
          <a:noFill/>
          <a:ln>
            <a:noFill/>
          </a:ln>
          <a:effectLst>
            <a:outerShdw blurRad="50800" dist="38100" algn="ctr" rotWithShape="0">
              <a:srgbClr val="000000">
                <a:alpha val="39999"/>
              </a:srgbClr>
            </a:outerShdw>
          </a:effectLst>
          <a:extLst>
            <a:ext uri="{909E8E84-426E-40DD-AFC4-6F175D3DCCD1}"/>
            <a:ext uri="{91240B29-F687-4F45-9708-019B960494DF}"/>
          </a:extLst>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AutoShape 1"/>
          <p:cNvSpPr>
            <a:spLocks/>
          </p:cNvSpPr>
          <p:nvPr/>
        </p:nvSpPr>
        <p:spPr bwMode="auto">
          <a:xfrm>
            <a:off x="5289550" y="1058863"/>
            <a:ext cx="3840163" cy="57991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solidFill>
            <a:srgbClr val="DADADA"/>
          </a:solidFill>
          <a:ln w="9525">
            <a:noFill/>
            <a:round/>
            <a:headEnd/>
            <a:tailEnd/>
          </a:ln>
        </p:spPr>
        <p:txBody>
          <a:bodyPr lIns="0" tIns="0" rIns="0" bIns="0" anchor="ctr"/>
          <a:lstStyle/>
          <a:p>
            <a:endParaRPr lang="nl-NL"/>
          </a:p>
        </p:txBody>
      </p:sp>
      <p:sp>
        <p:nvSpPr>
          <p:cNvPr id="119810" name="Rectangle 2"/>
          <p:cNvSpPr>
            <a:spLocks noGrp="1" noChangeArrowheads="1"/>
          </p:cNvSpPr>
          <p:nvPr>
            <p:ph type="body" idx="1"/>
          </p:nvPr>
        </p:nvSpPr>
        <p:spPr>
          <a:xfrm>
            <a:off x="393700" y="1081088"/>
            <a:ext cx="8483600" cy="4722812"/>
          </a:xfrm>
        </p:spPr>
        <p:txBody>
          <a:bodyPr lIns="0" tIns="0" rIns="0" bIns="0"/>
          <a:lstStyle/>
          <a:p>
            <a:pPr marL="193675" indent="-193675" defTabSz="914400" eaLnBrk="1">
              <a:lnSpc>
                <a:spcPct val="80000"/>
              </a:lnSpc>
              <a:spcBef>
                <a:spcPts val="700"/>
              </a:spcBef>
              <a:buClr>
                <a:srgbClr val="DD8047"/>
              </a:buClr>
              <a:buFont typeface="Wingdings" pitchFamily="2" charset="2"/>
              <a:buNone/>
            </a:pPr>
            <a:r>
              <a:rPr lang="en-US" altLang="en-US" sz="2200" b="1" smtClean="0">
                <a:latin typeface="Tw Cen MT" pitchFamily="34" charset="0"/>
                <a:sym typeface="Tw Cen MT" pitchFamily="34" charset="0"/>
              </a:rPr>
              <a:t>on gender-responsive peacebuilding (2010):</a:t>
            </a:r>
            <a:endParaRPr lang="en-US" altLang="en-US" sz="2900" smtClean="0">
              <a:solidFill>
                <a:srgbClr val="FFFFFF"/>
              </a:solidFill>
              <a:latin typeface="Tw Cen MT" pitchFamily="34" charset="0"/>
              <a:sym typeface="Tw Cen MT" pitchFamily="34" charset="0"/>
            </a:endParaRPr>
          </a:p>
          <a:p>
            <a:pPr marL="193675" indent="-193675" defTabSz="914400" eaLnBrk="1">
              <a:lnSpc>
                <a:spcPct val="80000"/>
              </a:lnSpc>
              <a:spcBef>
                <a:spcPts val="700"/>
              </a:spcBef>
              <a:buClr>
                <a:srgbClr val="006699"/>
              </a:buClr>
              <a:buFontTx/>
              <a:buAutoNum type="arabicPeriod"/>
            </a:pPr>
            <a:endParaRPr lang="en-US" altLang="en-US" sz="2200" smtClean="0">
              <a:latin typeface="Tw Cen MT" pitchFamily="34" charset="0"/>
              <a:sym typeface="Tw Cen MT" pitchFamily="34" charset="0"/>
            </a:endParaRPr>
          </a:p>
          <a:p>
            <a:pPr marL="193675" indent="-193675" defTabSz="914400" eaLnBrk="1">
              <a:lnSpc>
                <a:spcPct val="80000"/>
              </a:lnSpc>
              <a:spcBef>
                <a:spcPts val="700"/>
              </a:spcBef>
              <a:buClr>
                <a:srgbClr val="DD8047"/>
              </a:buClr>
              <a:buFontTx/>
              <a:buAutoNum type="arabicPeriod"/>
            </a:pPr>
            <a:r>
              <a:rPr lang="en-US" altLang="en-US" sz="2200" smtClean="0">
                <a:latin typeface="Tw Cen MT" pitchFamily="34" charset="0"/>
                <a:sym typeface="Tw Cen MT" pitchFamily="34" charset="0"/>
              </a:rPr>
              <a:t>Conflict resolution</a:t>
            </a:r>
            <a:endParaRPr lang="en-US" altLang="en-US" sz="2900" smtClean="0">
              <a:solidFill>
                <a:srgbClr val="FFFFFF"/>
              </a:solidFill>
              <a:latin typeface="Tw Cen MT" pitchFamily="34" charset="0"/>
              <a:sym typeface="Tw Cen MT" pitchFamily="34" charset="0"/>
            </a:endParaRPr>
          </a:p>
          <a:p>
            <a:pPr marL="193675" indent="-193675" defTabSz="914400" eaLnBrk="1">
              <a:lnSpc>
                <a:spcPct val="80000"/>
              </a:lnSpc>
              <a:spcBef>
                <a:spcPts val="700"/>
              </a:spcBef>
              <a:buClr>
                <a:srgbClr val="DD8047"/>
              </a:buClr>
              <a:buFontTx/>
              <a:buAutoNum type="arabicPeriod"/>
            </a:pPr>
            <a:r>
              <a:rPr lang="en-US" altLang="en-US" sz="2200" smtClean="0">
                <a:latin typeface="Tw Cen MT" pitchFamily="34" charset="0"/>
                <a:sym typeface="Tw Cen MT" pitchFamily="34" charset="0"/>
              </a:rPr>
              <a:t>Post-conflict planning</a:t>
            </a:r>
            <a:endParaRPr lang="en-US" altLang="en-US" sz="2900" smtClean="0">
              <a:solidFill>
                <a:srgbClr val="FFFFFF"/>
              </a:solidFill>
              <a:latin typeface="Tw Cen MT" pitchFamily="34" charset="0"/>
              <a:sym typeface="Tw Cen MT" pitchFamily="34" charset="0"/>
            </a:endParaRPr>
          </a:p>
          <a:p>
            <a:pPr marL="193675" indent="-193675" defTabSz="914400" eaLnBrk="1">
              <a:lnSpc>
                <a:spcPct val="80000"/>
              </a:lnSpc>
              <a:spcBef>
                <a:spcPts val="700"/>
              </a:spcBef>
              <a:buClr>
                <a:srgbClr val="DD8047"/>
              </a:buClr>
              <a:buFontTx/>
              <a:buAutoNum type="arabicPeriod"/>
            </a:pPr>
            <a:r>
              <a:rPr lang="en-US" altLang="en-US" sz="2200" smtClean="0">
                <a:latin typeface="Tw Cen MT" pitchFamily="34" charset="0"/>
                <a:sym typeface="Tw Cen MT" pitchFamily="34" charset="0"/>
              </a:rPr>
              <a:t>Post-conflict financing</a:t>
            </a:r>
            <a:endParaRPr lang="en-US" altLang="en-US" sz="2900" smtClean="0">
              <a:solidFill>
                <a:srgbClr val="FFFFFF"/>
              </a:solidFill>
              <a:latin typeface="Tw Cen MT" pitchFamily="34" charset="0"/>
              <a:sym typeface="Tw Cen MT" pitchFamily="34" charset="0"/>
            </a:endParaRPr>
          </a:p>
          <a:p>
            <a:pPr marL="193675" indent="-193675" defTabSz="914400" eaLnBrk="1">
              <a:lnSpc>
                <a:spcPct val="80000"/>
              </a:lnSpc>
              <a:spcBef>
                <a:spcPts val="700"/>
              </a:spcBef>
              <a:buClr>
                <a:srgbClr val="DD8047"/>
              </a:buClr>
              <a:buFontTx/>
              <a:buAutoNum type="arabicPeriod"/>
            </a:pPr>
            <a:r>
              <a:rPr lang="en-US" altLang="en-US" sz="2200" smtClean="0">
                <a:latin typeface="Tw Cen MT" pitchFamily="34" charset="0"/>
                <a:sym typeface="Tw Cen MT" pitchFamily="34" charset="0"/>
              </a:rPr>
              <a:t>Civilian capacity</a:t>
            </a:r>
            <a:endParaRPr lang="en-US" altLang="en-US" sz="2900" smtClean="0">
              <a:solidFill>
                <a:srgbClr val="FFFFFF"/>
              </a:solidFill>
              <a:latin typeface="Tw Cen MT" pitchFamily="34" charset="0"/>
              <a:sym typeface="Tw Cen MT" pitchFamily="34" charset="0"/>
            </a:endParaRPr>
          </a:p>
          <a:p>
            <a:pPr marL="193675" indent="-193675" defTabSz="914400" eaLnBrk="1">
              <a:lnSpc>
                <a:spcPct val="80000"/>
              </a:lnSpc>
              <a:spcBef>
                <a:spcPts val="700"/>
              </a:spcBef>
              <a:buClr>
                <a:srgbClr val="DD8047"/>
              </a:buClr>
              <a:buFontTx/>
              <a:buAutoNum type="arabicPeriod"/>
            </a:pPr>
            <a:r>
              <a:rPr lang="en-US" altLang="en-US" sz="2200" smtClean="0">
                <a:latin typeface="Tw Cen MT" pitchFamily="34" charset="0"/>
                <a:sym typeface="Tw Cen MT" pitchFamily="34" charset="0"/>
              </a:rPr>
              <a:t>Participation in Public life (30%)</a:t>
            </a:r>
            <a:endParaRPr lang="en-US" altLang="en-US" sz="2900" smtClean="0">
              <a:latin typeface="Tw Cen MT" pitchFamily="34" charset="0"/>
              <a:sym typeface="Tw Cen MT" pitchFamily="34" charset="0"/>
            </a:endParaRPr>
          </a:p>
          <a:p>
            <a:pPr marL="193675" indent="-193675" defTabSz="914400" eaLnBrk="1">
              <a:lnSpc>
                <a:spcPct val="80000"/>
              </a:lnSpc>
              <a:spcBef>
                <a:spcPts val="700"/>
              </a:spcBef>
              <a:buClr>
                <a:srgbClr val="DD8047"/>
              </a:buClr>
              <a:buFontTx/>
              <a:buAutoNum type="arabicPeriod"/>
            </a:pPr>
            <a:r>
              <a:rPr lang="en-US" altLang="en-US" sz="2200" smtClean="0">
                <a:latin typeface="Tw Cen MT" pitchFamily="34" charset="0"/>
                <a:sym typeface="Tw Cen MT" pitchFamily="34" charset="0"/>
              </a:rPr>
              <a:t>Rule of law</a:t>
            </a:r>
            <a:endParaRPr lang="en-US" altLang="en-US" sz="2900" smtClean="0">
              <a:solidFill>
                <a:srgbClr val="FFFFFF"/>
              </a:solidFill>
              <a:latin typeface="Tw Cen MT" pitchFamily="34" charset="0"/>
              <a:sym typeface="Tw Cen MT" pitchFamily="34" charset="0"/>
            </a:endParaRPr>
          </a:p>
          <a:p>
            <a:pPr marL="193675" indent="-193675" defTabSz="914400" eaLnBrk="1">
              <a:lnSpc>
                <a:spcPct val="80000"/>
              </a:lnSpc>
              <a:spcBef>
                <a:spcPts val="700"/>
              </a:spcBef>
              <a:buClr>
                <a:srgbClr val="DD8047"/>
              </a:buClr>
              <a:buFontTx/>
              <a:buAutoNum type="arabicPeriod"/>
            </a:pPr>
            <a:r>
              <a:rPr lang="en-US" altLang="en-US" sz="2200" smtClean="0">
                <a:latin typeface="Tw Cen MT" pitchFamily="34" charset="0"/>
                <a:sym typeface="Tw Cen MT" pitchFamily="34" charset="0"/>
              </a:rPr>
              <a:t>Economic recovery</a:t>
            </a:r>
            <a:endParaRPr lang="en-US" altLang="en-US" sz="2900" smtClean="0">
              <a:solidFill>
                <a:srgbClr val="FFFFFF"/>
              </a:solidFill>
              <a:latin typeface="Tw Cen MT" pitchFamily="34" charset="0"/>
              <a:sym typeface="Tw Cen MT" pitchFamily="34" charset="0"/>
            </a:endParaRPr>
          </a:p>
          <a:p>
            <a:pPr marL="193675" indent="-193675" defTabSz="914400" eaLnBrk="1">
              <a:lnSpc>
                <a:spcPct val="80000"/>
              </a:lnSpc>
              <a:spcBef>
                <a:spcPts val="700"/>
              </a:spcBef>
              <a:buClr>
                <a:srgbClr val="DD8047"/>
              </a:buClr>
              <a:buFont typeface="Wingdings" pitchFamily="2" charset="2"/>
              <a:buNone/>
            </a:pPr>
            <a:endParaRPr lang="en-US" altLang="en-US" sz="2200" smtClean="0">
              <a:latin typeface="Tw Cen MT" pitchFamily="34" charset="0"/>
              <a:sym typeface="Tw Cen MT" pitchFamily="34" charset="0"/>
            </a:endParaRPr>
          </a:p>
          <a:p>
            <a:pPr marL="193675" indent="-193675" algn="just" defTabSz="914400" eaLnBrk="1">
              <a:lnSpc>
                <a:spcPct val="80000"/>
              </a:lnSpc>
              <a:spcBef>
                <a:spcPts val="700"/>
              </a:spcBef>
              <a:buClr>
                <a:srgbClr val="DD8047"/>
              </a:buClr>
              <a:buFont typeface="Wingdings" pitchFamily="2" charset="2"/>
              <a:buNone/>
            </a:pPr>
            <a:r>
              <a:rPr lang="en-US" altLang="en-US" sz="2200" smtClean="0">
                <a:latin typeface="Tw Cen MT" pitchFamily="34" charset="0"/>
                <a:sym typeface="Tw Cen MT" pitchFamily="34" charset="0"/>
              </a:rPr>
              <a:t>The Secretary-General has identified</a:t>
            </a:r>
            <a:endParaRPr lang="en-US" altLang="en-US" sz="2900" smtClean="0">
              <a:solidFill>
                <a:srgbClr val="FFFFFF"/>
              </a:solidFill>
              <a:latin typeface="Tw Cen MT" pitchFamily="34" charset="0"/>
              <a:sym typeface="Tw Cen MT" pitchFamily="34" charset="0"/>
            </a:endParaRPr>
          </a:p>
          <a:p>
            <a:pPr marL="193675" indent="-193675" algn="just" defTabSz="914400" eaLnBrk="1">
              <a:lnSpc>
                <a:spcPct val="80000"/>
              </a:lnSpc>
              <a:spcBef>
                <a:spcPts val="700"/>
              </a:spcBef>
              <a:buClr>
                <a:srgbClr val="DD8047"/>
              </a:buClr>
              <a:buFont typeface="Wingdings" pitchFamily="2" charset="2"/>
              <a:buNone/>
            </a:pPr>
            <a:r>
              <a:rPr lang="en-US" altLang="en-US" sz="2200" smtClean="0">
                <a:latin typeface="Tw Cen MT" pitchFamily="34" charset="0"/>
                <a:sym typeface="Tw Cen MT" pitchFamily="34" charset="0"/>
              </a:rPr>
              <a:t>the</a:t>
            </a:r>
            <a:r>
              <a:rPr lang="en-US" altLang="en-US" sz="2200" b="1" smtClean="0">
                <a:latin typeface="Tw Cen MT" pitchFamily="34" charset="0"/>
                <a:sym typeface="Tw Cen MT" pitchFamily="34" charset="0"/>
              </a:rPr>
              <a:t> implementation </a:t>
            </a:r>
            <a:r>
              <a:rPr lang="en-US" altLang="en-US" sz="2200" smtClean="0">
                <a:latin typeface="Tw Cen MT" pitchFamily="34" charset="0"/>
                <a:sym typeface="Tw Cen MT" pitchFamily="34" charset="0"/>
              </a:rPr>
              <a:t>of the Action Plan </a:t>
            </a:r>
            <a:endParaRPr lang="en-US" altLang="en-US" sz="2900" smtClean="0">
              <a:solidFill>
                <a:srgbClr val="FFFFFF"/>
              </a:solidFill>
              <a:latin typeface="Tw Cen MT" pitchFamily="34" charset="0"/>
              <a:sym typeface="Tw Cen MT" pitchFamily="34" charset="0"/>
            </a:endParaRPr>
          </a:p>
          <a:p>
            <a:pPr marL="193675" indent="-193675" algn="just" defTabSz="914400" eaLnBrk="1">
              <a:lnSpc>
                <a:spcPct val="80000"/>
              </a:lnSpc>
              <a:spcBef>
                <a:spcPts val="700"/>
              </a:spcBef>
              <a:buClr>
                <a:srgbClr val="DD8047"/>
              </a:buClr>
              <a:buFont typeface="Wingdings" pitchFamily="2" charset="2"/>
              <a:buNone/>
            </a:pPr>
            <a:r>
              <a:rPr lang="en-US" altLang="en-US" sz="2200" smtClean="0">
                <a:latin typeface="Tw Cen MT" pitchFamily="34" charset="0"/>
                <a:sym typeface="Tw Cen MT" pitchFamily="34" charset="0"/>
              </a:rPr>
              <a:t>as a</a:t>
            </a:r>
            <a:r>
              <a:rPr lang="en-US" altLang="en-US" sz="2200" b="1" smtClean="0">
                <a:latin typeface="Tw Cen MT" pitchFamily="34" charset="0"/>
                <a:sym typeface="Tw Cen MT" pitchFamily="34" charset="0"/>
              </a:rPr>
              <a:t> priority for his second term.</a:t>
            </a:r>
            <a:r>
              <a:rPr lang="en-US" altLang="en-US" sz="2200" smtClean="0">
                <a:latin typeface="Tw Cen MT" pitchFamily="34" charset="0"/>
                <a:sym typeface="Tw Cen MT" pitchFamily="34" charset="0"/>
              </a:rPr>
              <a:t>  </a:t>
            </a:r>
            <a:endParaRPr lang="en-US" altLang="en-US" smtClean="0"/>
          </a:p>
        </p:txBody>
      </p:sp>
      <p:sp>
        <p:nvSpPr>
          <p:cNvPr id="119811" name="Rectangle 3"/>
          <p:cNvSpPr>
            <a:spLocks noGrp="1" noChangeArrowheads="1"/>
          </p:cNvSpPr>
          <p:nvPr>
            <p:ph type="title"/>
          </p:nvPr>
        </p:nvSpPr>
        <p:spPr>
          <a:xfrm>
            <a:off x="304800" y="419100"/>
            <a:ext cx="8685213" cy="596900"/>
          </a:xfrm>
        </p:spPr>
        <p:txBody>
          <a:bodyPr lIns="0" tIns="0" rIns="0" bIns="0" anchor="ctr"/>
          <a:lstStyle/>
          <a:p>
            <a:pPr defTabSz="831850" eaLnBrk="1"/>
            <a:r>
              <a:rPr lang="en-US" altLang="en-US" sz="3800" b="1" smtClean="0">
                <a:latin typeface="Tw Cen MT" pitchFamily="34" charset="0"/>
                <a:sym typeface="Tw Cen MT" pitchFamily="34" charset="0"/>
              </a:rPr>
              <a:t>The UN’s 7-Point Action Plan (7PAP)</a:t>
            </a:r>
            <a:endParaRPr lang="en-US" altLang="en-US" sz="3800" smtClean="0"/>
          </a:p>
        </p:txBody>
      </p:sp>
      <p:pic>
        <p:nvPicPr>
          <p:cNvPr id="119812" name="Picture 4" descr="liberia_lite.jpg"/>
          <p:cNvPicPr>
            <a:picLocks noChangeAspect="1"/>
          </p:cNvPicPr>
          <p:nvPr/>
        </p:nvPicPr>
        <p:blipFill>
          <a:blip r:embed="rId3"/>
          <a:srcRect/>
          <a:stretch>
            <a:fillRect/>
          </a:stretch>
        </p:blipFill>
        <p:spPr bwMode="auto">
          <a:xfrm>
            <a:off x="5400675" y="4960938"/>
            <a:ext cx="2189163" cy="1828800"/>
          </a:xfrm>
          <a:prstGeom prst="rect">
            <a:avLst/>
          </a:prstGeom>
          <a:noFill/>
          <a:ln w="9525">
            <a:noFill/>
            <a:miter lim="800000"/>
            <a:headEnd/>
            <a:tailEnd/>
          </a:ln>
        </p:spPr>
      </p:pic>
      <p:pic>
        <p:nvPicPr>
          <p:cNvPr id="119813" name="Picture 5" descr="DPKO_lite.jpg"/>
          <p:cNvPicPr>
            <a:picLocks noChangeAspect="1"/>
          </p:cNvPicPr>
          <p:nvPr/>
        </p:nvPicPr>
        <p:blipFill>
          <a:blip r:embed="rId4"/>
          <a:srcRect/>
          <a:stretch>
            <a:fillRect/>
          </a:stretch>
        </p:blipFill>
        <p:spPr bwMode="auto">
          <a:xfrm>
            <a:off x="6726238" y="4178300"/>
            <a:ext cx="2357437" cy="1828800"/>
          </a:xfrm>
          <a:prstGeom prst="rect">
            <a:avLst/>
          </a:prstGeom>
          <a:noFill/>
          <a:ln w="9525">
            <a:noFill/>
            <a:miter lim="800000"/>
            <a:headEnd/>
            <a:tailEnd/>
          </a:ln>
        </p:spPr>
      </p:pic>
      <p:pic>
        <p:nvPicPr>
          <p:cNvPr id="119814" name="Picture 6" descr="uzbek.jpg"/>
          <p:cNvPicPr>
            <a:picLocks noChangeAspect="1"/>
          </p:cNvPicPr>
          <p:nvPr/>
        </p:nvPicPr>
        <p:blipFill>
          <a:blip r:embed="rId5"/>
          <a:srcRect/>
          <a:stretch>
            <a:fillRect/>
          </a:stretch>
        </p:blipFill>
        <p:spPr bwMode="auto">
          <a:xfrm>
            <a:off x="5354638" y="2784475"/>
            <a:ext cx="2346325" cy="1828800"/>
          </a:xfrm>
          <a:prstGeom prst="rect">
            <a:avLst/>
          </a:prstGeom>
          <a:noFill/>
          <a:ln w="9525">
            <a:noFill/>
            <a:miter lim="800000"/>
            <a:headEnd/>
            <a:tailEnd/>
          </a:ln>
        </p:spPr>
      </p:pic>
      <p:pic>
        <p:nvPicPr>
          <p:cNvPr id="119815" name="Picture 7" descr="peru.jpg"/>
          <p:cNvPicPr>
            <a:picLocks noChangeAspect="1"/>
          </p:cNvPicPr>
          <p:nvPr/>
        </p:nvPicPr>
        <p:blipFill>
          <a:blip r:embed="rId6"/>
          <a:srcRect/>
          <a:stretch>
            <a:fillRect/>
          </a:stretch>
        </p:blipFill>
        <p:spPr bwMode="auto">
          <a:xfrm>
            <a:off x="6735763" y="1081088"/>
            <a:ext cx="2347912" cy="18288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1"/>
          <p:cNvSpPr>
            <a:spLocks noGrp="1" noChangeArrowheads="1"/>
          </p:cNvSpPr>
          <p:nvPr>
            <p:ph type="body" idx="1"/>
          </p:nvPr>
        </p:nvSpPr>
        <p:spPr>
          <a:xfrm>
            <a:off x="330200" y="1778000"/>
            <a:ext cx="8483600" cy="3530600"/>
          </a:xfrm>
        </p:spPr>
        <p:txBody>
          <a:bodyPr lIns="0" tIns="0" rIns="0" bIns="0"/>
          <a:lstStyle/>
          <a:p>
            <a:pPr marL="271463" indent="-271463" defTabSz="914400" eaLnBrk="1">
              <a:spcBef>
                <a:spcPts val="700"/>
              </a:spcBef>
              <a:buClr>
                <a:srgbClr val="DD8047"/>
              </a:buClr>
              <a:buSzPct val="60000"/>
              <a:buFont typeface="Wingdings" pitchFamily="2" charset="2"/>
              <a:buChar char="◻"/>
            </a:pPr>
            <a:r>
              <a:rPr lang="en-US" altLang="en-US" sz="2200" smtClean="0">
                <a:latin typeface="Tw Cen MT" pitchFamily="34" charset="0"/>
                <a:sym typeface="Tw Cen MT" pitchFamily="34" charset="0"/>
              </a:rPr>
              <a:t>Typical peacebuilding activities - SSR, DDR, national dialogue, public administration reform, etc. - all have </a:t>
            </a:r>
            <a:r>
              <a:rPr lang="en-US" altLang="en-US" sz="2200" b="1" smtClean="0">
                <a:latin typeface="Tw Cen MT" pitchFamily="34" charset="0"/>
                <a:sym typeface="Tw Cen MT" pitchFamily="34" charset="0"/>
              </a:rPr>
              <a:t>men as main target</a:t>
            </a:r>
            <a:r>
              <a:rPr lang="en-US" altLang="en-US" sz="2200" smtClean="0">
                <a:latin typeface="Tw Cen MT" pitchFamily="34" charset="0"/>
                <a:sym typeface="Tw Cen MT" pitchFamily="34" charset="0"/>
              </a:rPr>
              <a:t>.</a:t>
            </a:r>
            <a:endParaRPr lang="en-US" altLang="en-US" sz="2900" smtClean="0">
              <a:solidFill>
                <a:srgbClr val="FFFFFF"/>
              </a:solidFill>
              <a:latin typeface="Tw Cen MT" pitchFamily="34" charset="0"/>
              <a:sym typeface="Tw Cen MT" pitchFamily="34" charset="0"/>
            </a:endParaRPr>
          </a:p>
          <a:p>
            <a:pPr marL="271463" indent="-271463" defTabSz="914400" eaLnBrk="1">
              <a:spcBef>
                <a:spcPts val="700"/>
              </a:spcBef>
              <a:buClr>
                <a:srgbClr val="DD8047"/>
              </a:buClr>
              <a:buSzPct val="60000"/>
              <a:buFont typeface="Wingdings" pitchFamily="2" charset="2"/>
              <a:buChar char="◻"/>
            </a:pPr>
            <a:endParaRPr lang="en-US" altLang="en-US" sz="2200" smtClean="0">
              <a:latin typeface="Tw Cen MT" pitchFamily="34" charset="0"/>
              <a:sym typeface="Tw Cen MT" pitchFamily="34" charset="0"/>
            </a:endParaRPr>
          </a:p>
          <a:p>
            <a:pPr marL="271463" indent="-271463" defTabSz="914400" eaLnBrk="1">
              <a:spcBef>
                <a:spcPts val="700"/>
              </a:spcBef>
              <a:buClr>
                <a:srgbClr val="DD8047"/>
              </a:buClr>
              <a:buSzPct val="60000"/>
              <a:buFont typeface="Wingdings" pitchFamily="2" charset="2"/>
              <a:buChar char="◻"/>
            </a:pPr>
            <a:r>
              <a:rPr lang="en-US" altLang="en-US" sz="2200" smtClean="0">
                <a:latin typeface="Tw Cen MT" pitchFamily="34" charset="0"/>
                <a:sym typeface="Tw Cen MT" pitchFamily="34" charset="0"/>
              </a:rPr>
              <a:t>Women are not the ones causing conflict, not the ones </a:t>
            </a:r>
            <a:r>
              <a:rPr lang="en-US" altLang="en-US" sz="2200" b="1" smtClean="0">
                <a:latin typeface="Tw Cen MT" pitchFamily="34" charset="0"/>
                <a:sym typeface="Tw Cen MT" pitchFamily="34" charset="0"/>
              </a:rPr>
              <a:t>causing a relapse into conflict</a:t>
            </a:r>
            <a:r>
              <a:rPr lang="en-US" altLang="en-US" sz="2200" smtClean="0">
                <a:latin typeface="Tw Cen MT" pitchFamily="34" charset="0"/>
                <a:sym typeface="Tw Cen MT" pitchFamily="34" charset="0"/>
              </a:rPr>
              <a:t> – so peacebuilding is inherently targeting men. </a:t>
            </a:r>
            <a:endParaRPr lang="en-US" altLang="en-US" sz="2900" smtClean="0">
              <a:solidFill>
                <a:srgbClr val="FFFFFF"/>
              </a:solidFill>
              <a:latin typeface="Tw Cen MT" pitchFamily="34" charset="0"/>
              <a:sym typeface="Tw Cen MT" pitchFamily="34" charset="0"/>
            </a:endParaRPr>
          </a:p>
          <a:p>
            <a:pPr marL="271463" indent="-271463" defTabSz="914400" eaLnBrk="1">
              <a:spcBef>
                <a:spcPts val="700"/>
              </a:spcBef>
              <a:buClr>
                <a:srgbClr val="DD8047"/>
              </a:buClr>
              <a:buSzPct val="60000"/>
              <a:buFont typeface="Wingdings" pitchFamily="2" charset="2"/>
              <a:buChar char="◻"/>
            </a:pPr>
            <a:endParaRPr lang="en-US" altLang="en-US" sz="2200" smtClean="0">
              <a:latin typeface="Tw Cen MT" pitchFamily="34" charset="0"/>
              <a:sym typeface="Tw Cen MT" pitchFamily="34" charset="0"/>
            </a:endParaRPr>
          </a:p>
          <a:p>
            <a:pPr marL="271463" indent="-271463" defTabSz="914400" eaLnBrk="1">
              <a:spcBef>
                <a:spcPts val="700"/>
              </a:spcBef>
              <a:buClr>
                <a:srgbClr val="DD8047"/>
              </a:buClr>
              <a:buSzPct val="60000"/>
              <a:buFont typeface="Wingdings" pitchFamily="2" charset="2"/>
              <a:buChar char="◻"/>
            </a:pPr>
            <a:r>
              <a:rPr lang="en-US" altLang="en-US" sz="2200" b="1" smtClean="0">
                <a:latin typeface="Tw Cen MT" pitchFamily="34" charset="0"/>
                <a:sym typeface="Tw Cen MT" pitchFamily="34" charset="0"/>
              </a:rPr>
              <a:t>Need to expand our peacebuilding paradigm </a:t>
            </a:r>
            <a:r>
              <a:rPr lang="en-US" altLang="en-US" sz="2200" smtClean="0">
                <a:latin typeface="Tw Cen MT" pitchFamily="34" charset="0"/>
                <a:sym typeface="Tw Cen MT" pitchFamily="34" charset="0"/>
              </a:rPr>
              <a:t> to change this in-built bias against women because invaluable role they play. </a:t>
            </a:r>
            <a:endParaRPr lang="en-US" altLang="en-US" smtClean="0"/>
          </a:p>
        </p:txBody>
      </p:sp>
      <p:sp>
        <p:nvSpPr>
          <p:cNvPr id="121858" name="Rectangle 2"/>
          <p:cNvSpPr>
            <a:spLocks noGrp="1" noChangeArrowheads="1"/>
          </p:cNvSpPr>
          <p:nvPr>
            <p:ph type="title"/>
          </p:nvPr>
        </p:nvSpPr>
        <p:spPr>
          <a:xfrm>
            <a:off x="468313" y="419100"/>
            <a:ext cx="8521700" cy="596900"/>
          </a:xfrm>
        </p:spPr>
        <p:txBody>
          <a:bodyPr lIns="0" tIns="0" rIns="0" bIns="0" anchor="ctr"/>
          <a:lstStyle/>
          <a:p>
            <a:pPr defTabSz="876300" eaLnBrk="1"/>
            <a:r>
              <a:rPr lang="en-US" altLang="en-US" sz="3800" b="1" smtClean="0">
                <a:latin typeface="Tw Cen MT" pitchFamily="34" charset="0"/>
                <a:sym typeface="Tw Cen MT" pitchFamily="34" charset="0"/>
              </a:rPr>
              <a:t>Peacebuilding’s in-built bias</a:t>
            </a:r>
            <a:r>
              <a:rPr lang="en-US" altLang="en-US" sz="3200" smtClean="0">
                <a:latin typeface="Tw Cen MT" pitchFamily="34" charset="0"/>
                <a:sym typeface="Tw Cen MT" pitchFamily="34" charset="0"/>
              </a:rPr>
              <a:t>	</a:t>
            </a:r>
            <a:endParaRPr lang="en-US" altLang="en-US" sz="3200" smtClean="0"/>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1"/>
          <p:cNvSpPr>
            <a:spLocks noGrp="1" noChangeArrowheads="1"/>
          </p:cNvSpPr>
          <p:nvPr>
            <p:ph type="title"/>
          </p:nvPr>
        </p:nvSpPr>
        <p:spPr>
          <a:xfrm>
            <a:off x="571500" y="228600"/>
            <a:ext cx="8191500" cy="990600"/>
          </a:xfrm>
        </p:spPr>
        <p:txBody>
          <a:bodyPr lIns="0" tIns="0" rIns="0" bIns="0"/>
          <a:lstStyle/>
          <a:p>
            <a:pPr defTabSz="914400" eaLnBrk="1"/>
            <a:r>
              <a:rPr lang="en-US" altLang="en-US" sz="3800" b="1" smtClean="0">
                <a:latin typeface="Tw Cen MT" pitchFamily="34" charset="0"/>
                <a:sym typeface="Tw Cen MT" pitchFamily="34" charset="0"/>
              </a:rPr>
              <a:t>Towards a new paradigm</a:t>
            </a:r>
            <a:endParaRPr lang="en-US" altLang="en-US" sz="3800" smtClean="0"/>
          </a:p>
        </p:txBody>
      </p:sp>
      <p:sp>
        <p:nvSpPr>
          <p:cNvPr id="31747" name="Rectangle 2"/>
          <p:cNvSpPr>
            <a:spLocks noGrp="1" noChangeArrowheads="1"/>
          </p:cNvSpPr>
          <p:nvPr>
            <p:ph type="body" idx="1"/>
          </p:nvPr>
        </p:nvSpPr>
        <p:spPr>
          <a:xfrm>
            <a:off x="612775" y="1371600"/>
            <a:ext cx="8153400" cy="3568700"/>
          </a:xfrm>
        </p:spPr>
        <p:txBody>
          <a:bodyPr lIns="0" tIns="0" rIns="0" bIns="0"/>
          <a:lstStyle/>
          <a:p>
            <a:pPr marL="0" indent="0" defTabSz="914400" eaLnBrk="1">
              <a:spcBef>
                <a:spcPts val="700"/>
              </a:spcBef>
              <a:spcAft>
                <a:spcPts val="600"/>
              </a:spcAft>
              <a:buSzPct val="100000"/>
              <a:defRPr/>
            </a:pPr>
            <a:r>
              <a:rPr lang="en-US" altLang="en-US" sz="2200" b="1" dirty="0" smtClean="0">
                <a:latin typeface="Tw Cen MT" charset="0"/>
                <a:ea typeface="Tw Cen MT" charset="0"/>
                <a:cs typeface="Tw Cen MT" charset="0"/>
                <a:sym typeface="Tw Cen MT" charset="0"/>
              </a:rPr>
              <a:t>Four necessary changes to shift the paradigm:</a:t>
            </a:r>
          </a:p>
          <a:p>
            <a:pPr marL="457200" indent="-457200" defTabSz="914400" eaLnBrk="1">
              <a:spcBef>
                <a:spcPts val="700"/>
              </a:spcBef>
              <a:spcAft>
                <a:spcPts val="600"/>
              </a:spcAft>
              <a:buClr>
                <a:srgbClr val="DD8047"/>
              </a:buClr>
              <a:buFont typeface="+mj-lt"/>
              <a:buAutoNum type="arabicPeriod"/>
              <a:defRPr/>
            </a:pPr>
            <a:r>
              <a:rPr lang="en-US" altLang="en-US" sz="2200" b="1" dirty="0" smtClean="0">
                <a:latin typeface="Tw Cen MT" charset="0"/>
                <a:ea typeface="Tw Cen MT" charset="0"/>
                <a:cs typeface="Tw Cen MT" charset="0"/>
                <a:sym typeface="Tw Cen MT" charset="0"/>
              </a:rPr>
              <a:t>Pre-investment</a:t>
            </a:r>
            <a:r>
              <a:rPr lang="en-US" altLang="en-US" sz="2200" dirty="0" smtClean="0">
                <a:latin typeface="Tw Cen MT" charset="0"/>
                <a:ea typeface="Tw Cen MT" charset="0"/>
                <a:cs typeface="Tw Cen MT" charset="0"/>
                <a:sym typeface="Tw Cen MT" charset="0"/>
              </a:rPr>
              <a:t>:  View women’s economic empowerment as a pre-investment</a:t>
            </a:r>
            <a:r>
              <a:rPr lang="en-US" altLang="en-US" sz="2200" dirty="0">
                <a:latin typeface="Tw Cen MT" charset="0"/>
                <a:ea typeface="Tw Cen MT" charset="0"/>
                <a:cs typeface="Tw Cen MT" charset="0"/>
                <a:sym typeface="Tw Cen MT" charset="0"/>
              </a:rPr>
              <a:t> </a:t>
            </a:r>
            <a:r>
              <a:rPr lang="en-US" altLang="en-US" sz="2200" dirty="0" smtClean="0">
                <a:latin typeface="Tw Cen MT" charset="0"/>
                <a:ea typeface="Tw Cen MT" charset="0"/>
                <a:cs typeface="Tw Cen MT" charset="0"/>
                <a:sym typeface="Tw Cen MT" charset="0"/>
              </a:rPr>
              <a:t>for peacebuilding, leadership roles etc. </a:t>
            </a:r>
          </a:p>
          <a:p>
            <a:pPr marL="457200" indent="-457200" defTabSz="914400" eaLnBrk="1">
              <a:spcBef>
                <a:spcPts val="700"/>
              </a:spcBef>
              <a:spcAft>
                <a:spcPts val="600"/>
              </a:spcAft>
              <a:buClr>
                <a:srgbClr val="DD8047"/>
              </a:buClr>
              <a:buFont typeface="+mj-lt"/>
              <a:buAutoNum type="arabicPeriod"/>
              <a:defRPr/>
            </a:pPr>
            <a:r>
              <a:rPr lang="en-US" altLang="en-US" sz="2200" b="1" dirty="0" smtClean="0">
                <a:latin typeface="Tw Cen MT" charset="0"/>
                <a:ea typeface="Tw Cen MT" charset="0"/>
                <a:cs typeface="Tw Cen MT" charset="0"/>
                <a:sym typeface="Tw Cen MT" charset="0"/>
              </a:rPr>
              <a:t>Who can do the job</a:t>
            </a:r>
            <a:r>
              <a:rPr lang="en-US" altLang="en-US" sz="2200" dirty="0" smtClean="0">
                <a:latin typeface="Tw Cen MT" charset="0"/>
                <a:ea typeface="Tw Cen MT" charset="0"/>
                <a:cs typeface="Tw Cen MT" charset="0"/>
                <a:sym typeface="Tw Cen MT" charset="0"/>
              </a:rPr>
              <a:t>:  Start with available capacity of implementing partners</a:t>
            </a:r>
          </a:p>
          <a:p>
            <a:pPr marL="457200" indent="-457200" defTabSz="914400" eaLnBrk="1">
              <a:spcBef>
                <a:spcPts val="700"/>
              </a:spcBef>
              <a:spcAft>
                <a:spcPts val="600"/>
              </a:spcAft>
              <a:buClr>
                <a:srgbClr val="DD8047"/>
              </a:buClr>
              <a:buFont typeface="+mj-lt"/>
              <a:buAutoNum type="arabicPeriod"/>
              <a:defRPr/>
            </a:pPr>
            <a:r>
              <a:rPr lang="en-US" altLang="en-US" sz="2200" b="1" dirty="0" smtClean="0">
                <a:latin typeface="Tw Cen MT" charset="0"/>
                <a:ea typeface="Tw Cen MT" charset="0"/>
                <a:cs typeface="Tw Cen MT" charset="0"/>
                <a:sym typeface="Tw Cen MT" charset="0"/>
              </a:rPr>
              <a:t>“Quotas+”</a:t>
            </a:r>
            <a:r>
              <a:rPr lang="en-US" altLang="en-US" sz="2200" dirty="0" smtClean="0">
                <a:latin typeface="Tw Cen MT" charset="0"/>
                <a:ea typeface="Tw Cen MT" charset="0"/>
                <a:cs typeface="Tw Cen MT" charset="0"/>
                <a:sym typeface="Tw Cen MT" charset="0"/>
              </a:rPr>
              <a:t>:  Quotas need to be supplemented by efforts to build capacity</a:t>
            </a:r>
          </a:p>
          <a:p>
            <a:pPr marL="457200" indent="-457200" defTabSz="914400" eaLnBrk="1">
              <a:spcBef>
                <a:spcPts val="700"/>
              </a:spcBef>
              <a:spcAft>
                <a:spcPts val="600"/>
              </a:spcAft>
              <a:buClr>
                <a:srgbClr val="DD8047"/>
              </a:buClr>
              <a:buFont typeface="+mj-lt"/>
              <a:buAutoNum type="arabicPeriod"/>
              <a:defRPr/>
            </a:pPr>
            <a:r>
              <a:rPr lang="en-US" altLang="en-US" sz="2200" b="1" dirty="0" smtClean="0">
                <a:latin typeface="Tw Cen MT" charset="0"/>
                <a:ea typeface="Tw Cen MT" charset="0"/>
                <a:cs typeface="Tw Cen MT" charset="0"/>
                <a:sym typeface="Tw Cen MT" charset="0"/>
              </a:rPr>
              <a:t>Innovation</a:t>
            </a:r>
            <a:r>
              <a:rPr lang="en-US" altLang="en-US" sz="2200" dirty="0" smtClean="0">
                <a:latin typeface="Tw Cen MT" charset="0"/>
                <a:ea typeface="Tw Cen MT" charset="0"/>
                <a:cs typeface="Tw Cen MT" charset="0"/>
                <a:sym typeface="Tw Cen MT" charset="0"/>
              </a:rPr>
              <a:t>:  </a:t>
            </a:r>
            <a:r>
              <a:rPr lang="en-US" altLang="en-US" sz="2200" dirty="0">
                <a:latin typeface="Tw Cen MT" charset="0"/>
                <a:ea typeface="Tw Cen MT" charset="0"/>
                <a:cs typeface="Tw Cen MT" charset="0"/>
                <a:sym typeface="Tw Cen MT" charset="0"/>
              </a:rPr>
              <a:t>S</a:t>
            </a:r>
            <a:r>
              <a:rPr lang="en-US" altLang="en-US" sz="2200" dirty="0" smtClean="0">
                <a:latin typeface="Tw Cen MT" charset="0"/>
                <a:ea typeface="Tw Cen MT" charset="0"/>
                <a:cs typeface="Tw Cen MT" charset="0"/>
                <a:sym typeface="Tw Cen MT" charset="0"/>
              </a:rPr>
              <a:t>upport innovative projects and learn from them</a:t>
            </a:r>
            <a:endParaRPr lang="en-US" altLang="en-US" sz="2200" b="1" dirty="0" smtClean="0">
              <a:latin typeface="Tw Cen MT" charset="0"/>
              <a:ea typeface="Tw Cen MT" charset="0"/>
              <a:cs typeface="Tw Cen MT" charset="0"/>
              <a:sym typeface="Tw Cen MT" charset="0"/>
            </a:endParaRPr>
          </a:p>
          <a:p>
            <a:pPr marL="0" indent="0" defTabSz="914400" eaLnBrk="1">
              <a:spcBef>
                <a:spcPts val="700"/>
              </a:spcBef>
              <a:buClr>
                <a:srgbClr val="000000"/>
              </a:buClr>
              <a:defRPr/>
            </a:pPr>
            <a:r>
              <a:rPr lang="en-US" altLang="en-US" sz="2200" b="1" dirty="0" smtClean="0">
                <a:latin typeface="Tw Cen MT" charset="0"/>
                <a:ea typeface="Tw Cen MT" charset="0"/>
                <a:cs typeface="Tw Cen MT" charset="0"/>
                <a:sym typeface="Tw Cen MT" charset="0"/>
              </a:rPr>
              <a:t/>
            </a:r>
            <a:br>
              <a:rPr lang="en-US" altLang="en-US" sz="2200" b="1" dirty="0" smtClean="0">
                <a:latin typeface="Tw Cen MT" charset="0"/>
                <a:ea typeface="Tw Cen MT" charset="0"/>
                <a:cs typeface="Tw Cen MT" charset="0"/>
                <a:sym typeface="Tw Cen MT" charset="0"/>
              </a:rPr>
            </a:br>
            <a:r>
              <a:rPr lang="en-US" altLang="en-US" sz="2200" b="1" dirty="0" smtClean="0">
                <a:latin typeface="Tw Cen MT" charset="0"/>
                <a:ea typeface="Tw Cen MT" charset="0"/>
                <a:cs typeface="Tw Cen MT" charset="0"/>
                <a:sym typeface="Tw Cen MT" charset="0"/>
              </a:rPr>
              <a:t>Start with women’s empowerment as </a:t>
            </a:r>
            <a:r>
              <a:rPr lang="en-US" altLang="en-US" sz="2200" b="1" i="1" dirty="0" smtClean="0">
                <a:latin typeface="Tw Cen MT" charset="0"/>
                <a:ea typeface="Tw Cen MT" charset="0"/>
                <a:cs typeface="Tw Cen MT" charset="0"/>
                <a:sym typeface="Tw Cen MT" charset="0"/>
              </a:rPr>
              <a:t>sine qua non</a:t>
            </a:r>
            <a:r>
              <a:rPr lang="en-US" altLang="en-US" sz="2200" b="1" dirty="0" smtClean="0">
                <a:latin typeface="Tw Cen MT" charset="0"/>
                <a:ea typeface="Tw Cen MT" charset="0"/>
                <a:cs typeface="Tw Cen MT" charset="0"/>
                <a:sym typeface="Tw Cen MT" charset="0"/>
              </a:rPr>
              <a:t>!</a:t>
            </a:r>
            <a:endParaRPr lang="en-US" altLang="en-US" dirty="0" smtClean="0">
              <a:sym typeface="Helvetica" charset="0"/>
            </a:endParaRP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4"/>
          <p:cNvSpPr>
            <a:spLocks noGrp="1"/>
          </p:cNvSpPr>
          <p:nvPr>
            <p:ph type="title"/>
          </p:nvPr>
        </p:nvSpPr>
        <p:spPr/>
        <p:txBody>
          <a:bodyPr/>
          <a:lstStyle/>
          <a:p>
            <a:r>
              <a:rPr lang="en-US" altLang="en-US" sz="3800" b="1" smtClean="0">
                <a:solidFill>
                  <a:schemeClr val="tx1"/>
                </a:solidFill>
                <a:latin typeface="Tw Cen MT" pitchFamily="34" charset="0"/>
              </a:rPr>
              <a:t>Women’s innate interest for peace</a:t>
            </a:r>
            <a:endParaRPr lang="en-GB" altLang="en-US" sz="3800" b="1" smtClean="0">
              <a:solidFill>
                <a:schemeClr val="tx1"/>
              </a:solidFill>
              <a:latin typeface="Tw Cen MT" pitchFamily="34" charset="0"/>
            </a:endParaRPr>
          </a:p>
        </p:txBody>
      </p:sp>
      <p:sp>
        <p:nvSpPr>
          <p:cNvPr id="6" name="Content Placeholder 5"/>
          <p:cNvSpPr>
            <a:spLocks noGrp="1"/>
          </p:cNvSpPr>
          <p:nvPr>
            <p:ph idx="1"/>
          </p:nvPr>
        </p:nvSpPr>
        <p:spPr>
          <a:xfrm>
            <a:off x="468313" y="1600200"/>
            <a:ext cx="7991475" cy="4060825"/>
          </a:xfrm>
        </p:spPr>
        <p:txBody>
          <a:bodyPr/>
          <a:lstStyle/>
          <a:p>
            <a:pPr indent="0">
              <a:defRPr/>
            </a:pPr>
            <a:r>
              <a:rPr lang="en-US" sz="2400" i="1" dirty="0" smtClean="0">
                <a:solidFill>
                  <a:schemeClr val="tx1"/>
                </a:solidFill>
                <a:latin typeface="Tw Cen MT"/>
                <a:sym typeface="Helvetica" charset="0"/>
              </a:rPr>
              <a:t>"We are tired of war. We are tired of running. We are tired of begging for bulgur wheat. We are tired of our children being raped. We are now taking this stand, to secure the future of our children. Because we believe, as custodians of society, tomorrow our children will ask us, ‘Mama, what was your role during the crisis?’”</a:t>
            </a:r>
            <a:r>
              <a:rPr lang="en-US" sz="2400" i="1" baseline="30000" dirty="0" smtClean="0">
                <a:solidFill>
                  <a:schemeClr val="tx1"/>
                </a:solidFill>
                <a:latin typeface="Tw Cen MT"/>
                <a:sym typeface="Helvetica" charset="0"/>
              </a:rPr>
              <a:t> </a:t>
            </a:r>
            <a:r>
              <a:rPr lang="en-GB" sz="2400" dirty="0" err="1" smtClean="0">
                <a:solidFill>
                  <a:schemeClr val="tx1"/>
                </a:solidFill>
                <a:latin typeface="Tw Cen MT"/>
                <a:sym typeface="Helvetica" charset="0"/>
              </a:rPr>
              <a:t>Leymah</a:t>
            </a:r>
            <a:r>
              <a:rPr lang="en-GB" sz="2400" dirty="0" smtClean="0">
                <a:solidFill>
                  <a:schemeClr val="tx1"/>
                </a:solidFill>
                <a:latin typeface="Tw Cen MT"/>
                <a:sym typeface="Helvetica" charset="0"/>
              </a:rPr>
              <a:t> </a:t>
            </a:r>
            <a:r>
              <a:rPr lang="en-GB" sz="2400" dirty="0" err="1" smtClean="0">
                <a:solidFill>
                  <a:schemeClr val="tx1"/>
                </a:solidFill>
                <a:latin typeface="Tw Cen MT"/>
                <a:sym typeface="Helvetica" charset="0"/>
              </a:rPr>
              <a:t>Gbowee</a:t>
            </a:r>
            <a:r>
              <a:rPr lang="en-GB" sz="2400" dirty="0" smtClean="0">
                <a:solidFill>
                  <a:schemeClr val="tx1"/>
                </a:solidFill>
                <a:latin typeface="Tw Cen MT"/>
                <a:sym typeface="Helvetica" charset="0"/>
              </a:rPr>
              <a:t>, Liberia, at a hearing with Charles Taylor, April 2003.</a:t>
            </a:r>
          </a:p>
          <a:p>
            <a:pPr indent="0">
              <a:defRPr/>
            </a:pPr>
            <a:endParaRPr lang="en-GB" sz="2400" b="1" dirty="0">
              <a:solidFill>
                <a:schemeClr val="tx1"/>
              </a:solidFill>
              <a:latin typeface="Tw Cen MT"/>
              <a:sym typeface="Helvetica" charset="0"/>
            </a:endParaRPr>
          </a:p>
          <a:p>
            <a:pPr indent="0">
              <a:defRPr/>
            </a:pPr>
            <a:r>
              <a:rPr lang="en-US" sz="2400" b="1" dirty="0" smtClean="0">
                <a:solidFill>
                  <a:schemeClr val="tx1"/>
                </a:solidFill>
                <a:latin typeface="Tw Cen MT"/>
                <a:sym typeface="Helvetica" charset="0"/>
              </a:rPr>
              <a:t>Women </a:t>
            </a:r>
            <a:r>
              <a:rPr lang="en-US" sz="2400" b="1" dirty="0">
                <a:solidFill>
                  <a:schemeClr val="tx1"/>
                </a:solidFill>
                <a:latin typeface="Tw Cen MT"/>
                <a:sym typeface="Helvetica" charset="0"/>
              </a:rPr>
              <a:t>are everyday </a:t>
            </a:r>
            <a:r>
              <a:rPr lang="en-US" sz="2400" b="1" dirty="0" err="1">
                <a:solidFill>
                  <a:schemeClr val="tx1"/>
                </a:solidFill>
                <a:latin typeface="Tw Cen MT"/>
                <a:sym typeface="Helvetica" charset="0"/>
              </a:rPr>
              <a:t>peacebuilders</a:t>
            </a:r>
            <a:r>
              <a:rPr lang="en-US" sz="2400" b="1" dirty="0">
                <a:solidFill>
                  <a:schemeClr val="tx1"/>
                </a:solidFill>
                <a:latin typeface="Tw Cen MT"/>
                <a:sym typeface="Helvetica" charset="0"/>
              </a:rPr>
              <a:t>!</a:t>
            </a:r>
            <a:endParaRPr lang="en-GB" sz="2400" b="1" dirty="0">
              <a:solidFill>
                <a:schemeClr val="tx1"/>
              </a:solidFill>
              <a:latin typeface="Tw Cen MT"/>
              <a:sym typeface="Helvetica" charset="0"/>
            </a:endParaRPr>
          </a:p>
          <a:p>
            <a:pPr marL="0" indent="0">
              <a:defRPr/>
            </a:pPr>
            <a:endParaRPr lang="en-US" sz="2400" dirty="0">
              <a:solidFill>
                <a:schemeClr val="tx1"/>
              </a:solidFill>
              <a:latin typeface="Tw Cen MT"/>
              <a:sym typeface="Helvetica" charset="0"/>
            </a:endParaRPr>
          </a:p>
          <a:p>
            <a:pPr>
              <a:defRPr/>
            </a:pPr>
            <a:endParaRPr lang="en-US" sz="2200" i="1" dirty="0" smtClean="0">
              <a:solidFill>
                <a:schemeClr val="bg1"/>
              </a:solidFill>
              <a:sym typeface="Helvetica"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1" name="Picture 1" descr="2011-nobel-ceremony.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grpSp>
        <p:nvGrpSpPr>
          <p:cNvPr id="128002" name="Group 2"/>
          <p:cNvGrpSpPr>
            <a:grpSpLocks/>
          </p:cNvGrpSpPr>
          <p:nvPr/>
        </p:nvGrpSpPr>
        <p:grpSpPr bwMode="auto">
          <a:xfrm>
            <a:off x="0" y="6218238"/>
            <a:ext cx="9144000" cy="638175"/>
            <a:chOff x="0" y="-1"/>
            <a:chExt cx="9144000" cy="639764"/>
          </a:xfrm>
        </p:grpSpPr>
        <p:sp>
          <p:nvSpPr>
            <p:cNvPr id="128003" name="AutoShape 3"/>
            <p:cNvSpPr>
              <a:spLocks/>
            </p:cNvSpPr>
            <p:nvPr/>
          </p:nvSpPr>
          <p:spPr bwMode="auto">
            <a:xfrm>
              <a:off x="0" y="-1"/>
              <a:ext cx="9144000" cy="63976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B95B22"/>
            </a:solidFill>
            <a:ln w="9525">
              <a:noFill/>
              <a:round/>
              <a:headEnd/>
              <a:tailEnd/>
            </a:ln>
          </p:spPr>
          <p:txBody>
            <a:bodyPr lIns="0" tIns="0" rIns="0" bIns="0" anchor="ctr"/>
            <a:lstStyle/>
            <a:p>
              <a:endParaRPr lang="nl-NL"/>
            </a:p>
          </p:txBody>
        </p:sp>
        <p:sp>
          <p:nvSpPr>
            <p:cNvPr id="128004" name="AutoShape 4"/>
            <p:cNvSpPr>
              <a:spLocks/>
            </p:cNvSpPr>
            <p:nvPr/>
          </p:nvSpPr>
          <p:spPr bwMode="auto">
            <a:xfrm>
              <a:off x="0" y="101346"/>
              <a:ext cx="9144000" cy="437070"/>
            </a:xfrm>
            <a:custGeom>
              <a:avLst/>
              <a:gdLst>
                <a:gd name="T0" fmla="*/ 2147483647 w 21600"/>
                <a:gd name="T1" fmla="*/ 1810558906 h 21600"/>
                <a:gd name="T2" fmla="*/ 2147483647 w 21600"/>
                <a:gd name="T3" fmla="*/ 1810558906 h 21600"/>
                <a:gd name="T4" fmla="*/ 2147483647 w 21600"/>
                <a:gd name="T5" fmla="*/ 1810558906 h 21600"/>
                <a:gd name="T6" fmla="*/ 2147483647 w 21600"/>
                <a:gd name="T7" fmla="*/ 181055890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w="9525">
              <a:noFill/>
              <a:miter lim="800000"/>
              <a:headEnd/>
              <a:tailEnd/>
            </a:ln>
          </p:spPr>
          <p:txBody>
            <a:bodyPr lIns="0" tIns="0" rIns="0" bIns="0" anchor="ctr"/>
            <a:lstStyle/>
            <a:p>
              <a:pPr algn="ctr" hangingPunct="0">
                <a:spcBef>
                  <a:spcPts val="1200"/>
                </a:spcBef>
              </a:pPr>
              <a:r>
                <a:rPr lang="en-US" altLang="en-US" sz="3200" b="1" baseline="0">
                  <a:solidFill>
                    <a:srgbClr val="000000"/>
                  </a:solidFill>
                  <a:ea typeface="Arial Bold"/>
                  <a:cs typeface="Arial Bold"/>
                  <a:sym typeface="Arial Bold"/>
                </a:rPr>
                <a:t>Nobel Peace Prize (2011)</a:t>
              </a:r>
              <a:endParaRPr lang="en-US" altLang="en-US" sz="3200" b="1"/>
            </a:p>
          </p:txBody>
        </p:sp>
      </p:gr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21" name="Rectangle 2"/>
          <p:cNvSpPr>
            <a:spLocks noGrp="1"/>
          </p:cNvSpPr>
          <p:nvPr>
            <p:ph type="title" idx="4294967295"/>
          </p:nvPr>
        </p:nvSpPr>
        <p:spPr>
          <a:xfrm>
            <a:off x="179388" y="260350"/>
            <a:ext cx="8713787" cy="504825"/>
          </a:xfrm>
        </p:spPr>
        <p:txBody>
          <a:bodyPr/>
          <a:lstStyle/>
          <a:p>
            <a:pPr algn="ctr"/>
            <a:r>
              <a:rPr lang="en-US" altLang="en-US" sz="2300" b="1" smtClean="0">
                <a:solidFill>
                  <a:schemeClr val="tx1"/>
                </a:solidFill>
                <a:latin typeface="Tw Cen MT" pitchFamily="34" charset="0"/>
              </a:rPr>
              <a:t>Women in parliaments post-conflict, first and recent elections</a:t>
            </a:r>
          </a:p>
        </p:txBody>
      </p:sp>
      <p:sp>
        <p:nvSpPr>
          <p:cNvPr id="33822" name="Rectangle 3"/>
          <p:cNvSpPr>
            <a:spLocks noGrp="1"/>
          </p:cNvSpPr>
          <p:nvPr>
            <p:ph type="body" idx="4294967295"/>
          </p:nvPr>
        </p:nvSpPr>
        <p:spPr/>
        <p:txBody>
          <a:bodyPr/>
          <a:lstStyle/>
          <a:p>
            <a:pPr>
              <a:lnSpc>
                <a:spcPct val="90000"/>
              </a:lnSpc>
              <a:buFont typeface="Wingdings" pitchFamily="2" charset="2"/>
              <a:buNone/>
            </a:pPr>
            <a:endParaRPr lang="en-US" altLang="en-US" sz="1800" smtClean="0">
              <a:solidFill>
                <a:schemeClr val="bg1"/>
              </a:solidFill>
            </a:endParaRPr>
          </a:p>
          <a:p>
            <a:pPr>
              <a:lnSpc>
                <a:spcPct val="90000"/>
              </a:lnSpc>
              <a:buFont typeface="Wingdings" pitchFamily="2" charset="2"/>
              <a:buNone/>
            </a:pPr>
            <a:endParaRPr lang="en-US" altLang="en-US" sz="1800" smtClean="0">
              <a:solidFill>
                <a:schemeClr val="bg1"/>
              </a:solidFill>
            </a:endParaRPr>
          </a:p>
          <a:p>
            <a:pPr>
              <a:lnSpc>
                <a:spcPct val="90000"/>
              </a:lnSpc>
              <a:buFont typeface="Wingdings" pitchFamily="2" charset="2"/>
              <a:buNone/>
            </a:pPr>
            <a:endParaRPr lang="en-US" altLang="en-US" sz="1800" smtClean="0">
              <a:solidFill>
                <a:schemeClr val="bg1"/>
              </a:solidFill>
            </a:endParaRPr>
          </a:p>
          <a:p>
            <a:pPr>
              <a:lnSpc>
                <a:spcPct val="90000"/>
              </a:lnSpc>
              <a:buFont typeface="Wingdings" pitchFamily="2" charset="2"/>
              <a:buNone/>
            </a:pPr>
            <a:endParaRPr lang="en-US" altLang="en-US" sz="1800" smtClean="0">
              <a:solidFill>
                <a:schemeClr val="bg1"/>
              </a:solidFill>
            </a:endParaRPr>
          </a:p>
          <a:p>
            <a:pPr>
              <a:lnSpc>
                <a:spcPct val="90000"/>
              </a:lnSpc>
              <a:buFont typeface="Wingdings" pitchFamily="2" charset="2"/>
              <a:buNone/>
            </a:pPr>
            <a:endParaRPr lang="en-US" altLang="en-US" sz="1800" smtClean="0">
              <a:solidFill>
                <a:schemeClr val="bg1"/>
              </a:solidFill>
            </a:endParaRPr>
          </a:p>
          <a:p>
            <a:pPr>
              <a:lnSpc>
                <a:spcPct val="90000"/>
              </a:lnSpc>
              <a:buFont typeface="Wingdings" pitchFamily="2" charset="2"/>
              <a:buNone/>
            </a:pPr>
            <a:endParaRPr lang="en-US" altLang="en-US" sz="1800" smtClean="0">
              <a:solidFill>
                <a:schemeClr val="bg1"/>
              </a:solidFill>
            </a:endParaRPr>
          </a:p>
          <a:p>
            <a:pPr>
              <a:lnSpc>
                <a:spcPct val="90000"/>
              </a:lnSpc>
              <a:buFont typeface="Wingdings" pitchFamily="2" charset="2"/>
              <a:buNone/>
            </a:pPr>
            <a:endParaRPr lang="en-US" altLang="en-US" sz="1800" smtClean="0">
              <a:solidFill>
                <a:schemeClr val="bg1"/>
              </a:solidFill>
            </a:endParaRPr>
          </a:p>
          <a:p>
            <a:pPr>
              <a:lnSpc>
                <a:spcPct val="90000"/>
              </a:lnSpc>
              <a:buFont typeface="Wingdings" pitchFamily="2" charset="2"/>
              <a:buNone/>
            </a:pPr>
            <a:endParaRPr lang="en-US" altLang="en-US" sz="1800" smtClean="0">
              <a:solidFill>
                <a:schemeClr val="bg1"/>
              </a:solidFill>
            </a:endParaRPr>
          </a:p>
          <a:p>
            <a:pPr>
              <a:lnSpc>
                <a:spcPct val="90000"/>
              </a:lnSpc>
              <a:buFont typeface="Wingdings" pitchFamily="2" charset="2"/>
              <a:buNone/>
            </a:pPr>
            <a:endParaRPr lang="en-US" altLang="en-US" sz="1800" smtClean="0">
              <a:solidFill>
                <a:schemeClr val="bg1"/>
              </a:solidFill>
            </a:endParaRPr>
          </a:p>
          <a:p>
            <a:pPr>
              <a:lnSpc>
                <a:spcPct val="90000"/>
              </a:lnSpc>
              <a:buFont typeface="Wingdings" pitchFamily="2" charset="2"/>
              <a:buNone/>
            </a:pPr>
            <a:endParaRPr lang="en-US" altLang="en-US" sz="1800" smtClean="0">
              <a:solidFill>
                <a:schemeClr val="bg1"/>
              </a:solidFill>
            </a:endParaRPr>
          </a:p>
          <a:p>
            <a:pPr>
              <a:lnSpc>
                <a:spcPct val="90000"/>
              </a:lnSpc>
              <a:buFont typeface="Wingdings" pitchFamily="2" charset="2"/>
              <a:buNone/>
            </a:pPr>
            <a:endParaRPr lang="en-US" altLang="en-US" sz="1800" smtClean="0">
              <a:solidFill>
                <a:schemeClr val="bg1"/>
              </a:solidFill>
            </a:endParaRPr>
          </a:p>
          <a:p>
            <a:pPr>
              <a:lnSpc>
                <a:spcPct val="90000"/>
              </a:lnSpc>
              <a:buFont typeface="Wingdings" pitchFamily="2" charset="2"/>
              <a:buNone/>
            </a:pPr>
            <a:endParaRPr lang="en-US" altLang="en-US" sz="1800" smtClean="0">
              <a:solidFill>
                <a:schemeClr val="bg1"/>
              </a:solidFill>
            </a:endParaRPr>
          </a:p>
          <a:p>
            <a:pPr>
              <a:lnSpc>
                <a:spcPct val="90000"/>
              </a:lnSpc>
              <a:buFont typeface="Wingdings" pitchFamily="2" charset="2"/>
              <a:buNone/>
            </a:pPr>
            <a:endParaRPr lang="en-US" altLang="en-US" sz="1800" smtClean="0">
              <a:solidFill>
                <a:schemeClr val="bg1"/>
              </a:solidFill>
            </a:endParaRPr>
          </a:p>
        </p:txBody>
      </p:sp>
      <p:grpSp>
        <p:nvGrpSpPr>
          <p:cNvPr id="19" name="Group 18"/>
          <p:cNvGrpSpPr>
            <a:grpSpLocks/>
          </p:cNvGrpSpPr>
          <p:nvPr/>
        </p:nvGrpSpPr>
        <p:grpSpPr bwMode="auto">
          <a:xfrm>
            <a:off x="-180975" y="765175"/>
            <a:ext cx="4572000" cy="5111750"/>
            <a:chOff x="0" y="0"/>
            <a:chExt cx="4572000" cy="6858000"/>
          </a:xfrm>
        </p:grpSpPr>
        <p:grpSp>
          <p:nvGrpSpPr>
            <p:cNvPr id="33825" name="Group 17"/>
            <p:cNvGrpSpPr>
              <a:grpSpLocks/>
            </p:cNvGrpSpPr>
            <p:nvPr/>
          </p:nvGrpSpPr>
          <p:grpSpPr bwMode="auto">
            <a:xfrm>
              <a:off x="0" y="0"/>
              <a:ext cx="4572000" cy="6858000"/>
              <a:chOff x="0" y="0"/>
              <a:chExt cx="4572000" cy="6858000"/>
            </a:xfrm>
          </p:grpSpPr>
          <p:sp>
            <p:nvSpPr>
              <p:cNvPr id="17" name="Rectangle 16"/>
              <p:cNvSpPr>
                <a:spLocks noChangeArrowheads="1"/>
              </p:cNvSpPr>
              <p:nvPr/>
            </p:nvSpPr>
            <p:spPr bwMode="auto">
              <a:xfrm>
                <a:off x="0" y="641075"/>
                <a:ext cx="4572000" cy="6216925"/>
              </a:xfrm>
              <a:prstGeom prst="rect">
                <a:avLst/>
              </a:prstGeom>
              <a:noFill/>
              <a:ln>
                <a:noFill/>
              </a:ln>
              <a:extLst>
                <a:ext uri="{909E8E84-426E-40DD-AFC4-6F175D3DCCD1}"/>
                <a:ext uri="{91240B29-F687-4F45-9708-019B960494DF}"/>
              </a:extLst>
            </p:spPr>
            <p:txBody>
              <a:bodyPr anchor="ctr"/>
              <a:lstStyle/>
              <a:p>
                <a:pPr algn="ctr" hangingPunct="0">
                  <a:defRPr/>
                </a:pPr>
                <a:endParaRPr lang="en-US" sz="1800" baseline="0">
                  <a:solidFill>
                    <a:schemeClr val="lt1"/>
                  </a:solidFill>
                  <a:latin typeface="+mn-lt"/>
                  <a:ea typeface="Tw Cen MT" charset="0"/>
                  <a:sym typeface="Tw Cen MT" charset="0"/>
                </a:endParaRPr>
              </a:p>
            </p:txBody>
          </p:sp>
          <p:graphicFrame>
            <p:nvGraphicFramePr>
              <p:cNvPr id="33819" name="Object 27"/>
              <p:cNvGraphicFramePr>
                <a:graphicFrameLocks/>
              </p:cNvGraphicFramePr>
              <p:nvPr/>
            </p:nvGraphicFramePr>
            <p:xfrm>
              <a:off x="423818" y="-50800"/>
              <a:ext cx="3987800" cy="6959600"/>
            </p:xfrm>
            <a:graphic>
              <a:graphicData uri="http://schemas.openxmlformats.org/presentationml/2006/ole">
                <p:oleObj spid="_x0000_s33819" name="Chart" r:id="rId4" imgW="3987130" imgH="6956139" progId="Excel.Chart.8">
                  <p:embed/>
                </p:oleObj>
              </a:graphicData>
            </a:graphic>
          </p:graphicFrame>
        </p:grpSp>
        <p:sp>
          <p:nvSpPr>
            <p:cNvPr id="33826" name="TextBox 6"/>
            <p:cNvSpPr txBox="1">
              <a:spLocks noChangeArrowheads="1"/>
            </p:cNvSpPr>
            <p:nvPr/>
          </p:nvSpPr>
          <p:spPr bwMode="auto">
            <a:xfrm>
              <a:off x="2835275" y="1454663"/>
              <a:ext cx="1427163" cy="451520"/>
            </a:xfrm>
            <a:prstGeom prst="rect">
              <a:avLst/>
            </a:prstGeom>
            <a:noFill/>
            <a:ln w="9525">
              <a:noFill/>
              <a:miter lim="800000"/>
              <a:headEnd/>
              <a:tailEnd/>
            </a:ln>
          </p:spPr>
          <p:txBody>
            <a:bodyPr>
              <a:spAutoFit/>
            </a:bodyPr>
            <a:lstStyle/>
            <a:p>
              <a:endParaRPr lang="en-GB" altLang="en-US" sz="1600" baseline="0">
                <a:solidFill>
                  <a:srgbClr val="3477B2"/>
                </a:solidFill>
                <a:latin typeface="Arial" charset="0"/>
                <a:ea typeface="MS PGothic" pitchFamily="34" charset="-128"/>
              </a:endParaRPr>
            </a:p>
          </p:txBody>
        </p:sp>
      </p:grpSp>
      <p:graphicFrame>
        <p:nvGraphicFramePr>
          <p:cNvPr id="33820" name="Object 28"/>
          <p:cNvGraphicFramePr>
            <a:graphicFrameLocks/>
          </p:cNvGraphicFramePr>
          <p:nvPr/>
        </p:nvGraphicFramePr>
        <p:xfrm>
          <a:off x="4859338" y="765175"/>
          <a:ext cx="4014787" cy="5111750"/>
        </p:xfrm>
        <a:graphic>
          <a:graphicData uri="http://schemas.openxmlformats.org/presentationml/2006/ole">
            <p:oleObj spid="_x0000_s33820" name="Chart" r:id="rId5" imgW="4011516" imgH="6956139" progId="Excel.Chart.8">
              <p:embed/>
            </p:oleObj>
          </a:graphicData>
        </a:graphic>
      </p:graphicFrame>
      <p:sp>
        <p:nvSpPr>
          <p:cNvPr id="6" name="TextBox 5"/>
          <p:cNvSpPr txBox="1"/>
          <p:nvPr/>
        </p:nvSpPr>
        <p:spPr>
          <a:xfrm>
            <a:off x="3203575" y="3860800"/>
            <a:ext cx="2641600" cy="1368425"/>
          </a:xfrm>
          <a:prstGeom prst="rect">
            <a:avLst/>
          </a:prstGeom>
          <a:solidFill>
            <a:schemeClr val="accent1">
              <a:lumMod val="20000"/>
              <a:lumOff val="80000"/>
            </a:schemeClr>
          </a:solidFill>
        </p:spPr>
        <p:txBody>
          <a:bodyPr lIns="0" rIns="0">
            <a:spAutoFit/>
          </a:bodyPr>
          <a:lstStyle>
            <a:lvl1pPr eaLnBrk="0" hangingPunct="0">
              <a:defRPr sz="4400" baseline="-25000">
                <a:solidFill>
                  <a:schemeClr val="bg2"/>
                </a:solidFill>
                <a:latin typeface="Tw Cen MT" pitchFamily="34" charset="0"/>
                <a:cs typeface="Arial" pitchFamily="34" charset="0"/>
              </a:defRPr>
            </a:lvl1pPr>
            <a:lvl2pPr marL="742950" indent="-285750" eaLnBrk="0" hangingPunct="0">
              <a:defRPr sz="4400" baseline="-25000">
                <a:solidFill>
                  <a:schemeClr val="bg2"/>
                </a:solidFill>
                <a:latin typeface="Tw Cen MT" pitchFamily="34" charset="0"/>
                <a:cs typeface="Arial" pitchFamily="34" charset="0"/>
              </a:defRPr>
            </a:lvl2pPr>
            <a:lvl3pPr marL="1143000" indent="-228600" eaLnBrk="0" hangingPunct="0">
              <a:defRPr sz="4400" baseline="-25000">
                <a:solidFill>
                  <a:schemeClr val="bg2"/>
                </a:solidFill>
                <a:latin typeface="Tw Cen MT" pitchFamily="34" charset="0"/>
                <a:cs typeface="Arial" pitchFamily="34" charset="0"/>
              </a:defRPr>
            </a:lvl3pPr>
            <a:lvl4pPr marL="1600200" indent="-228600" eaLnBrk="0" hangingPunct="0">
              <a:defRPr sz="4400" baseline="-25000">
                <a:solidFill>
                  <a:schemeClr val="bg2"/>
                </a:solidFill>
                <a:latin typeface="Tw Cen MT" pitchFamily="34" charset="0"/>
                <a:cs typeface="Arial" pitchFamily="34" charset="0"/>
              </a:defRPr>
            </a:lvl4pPr>
            <a:lvl5pPr marL="2057400" indent="-228600" eaLnBrk="0" hangingPunct="0">
              <a:defRPr sz="4400" baseline="-25000">
                <a:solidFill>
                  <a:schemeClr val="bg2"/>
                </a:solidFill>
                <a:latin typeface="Tw Cen MT" pitchFamily="34" charset="0"/>
                <a:cs typeface="Arial" pitchFamily="34" charset="0"/>
              </a:defRPr>
            </a:lvl5pPr>
            <a:lvl6pPr marL="2514600" indent="-228600" eaLnBrk="0" fontAlgn="base" hangingPunct="0">
              <a:spcBef>
                <a:spcPct val="0"/>
              </a:spcBef>
              <a:spcAft>
                <a:spcPct val="0"/>
              </a:spcAft>
              <a:defRPr sz="4400" baseline="-25000">
                <a:solidFill>
                  <a:schemeClr val="bg2"/>
                </a:solidFill>
                <a:latin typeface="Tw Cen MT" pitchFamily="34" charset="0"/>
                <a:cs typeface="Arial" pitchFamily="34" charset="0"/>
              </a:defRPr>
            </a:lvl6pPr>
            <a:lvl7pPr marL="2971800" indent="-228600" eaLnBrk="0" fontAlgn="base" hangingPunct="0">
              <a:spcBef>
                <a:spcPct val="0"/>
              </a:spcBef>
              <a:spcAft>
                <a:spcPct val="0"/>
              </a:spcAft>
              <a:defRPr sz="4400" baseline="-25000">
                <a:solidFill>
                  <a:schemeClr val="bg2"/>
                </a:solidFill>
                <a:latin typeface="Tw Cen MT" pitchFamily="34" charset="0"/>
                <a:cs typeface="Arial" pitchFamily="34" charset="0"/>
              </a:defRPr>
            </a:lvl7pPr>
            <a:lvl8pPr marL="3429000" indent="-228600" eaLnBrk="0" fontAlgn="base" hangingPunct="0">
              <a:spcBef>
                <a:spcPct val="0"/>
              </a:spcBef>
              <a:spcAft>
                <a:spcPct val="0"/>
              </a:spcAft>
              <a:defRPr sz="4400" baseline="-25000">
                <a:solidFill>
                  <a:schemeClr val="bg2"/>
                </a:solidFill>
                <a:latin typeface="Tw Cen MT" pitchFamily="34" charset="0"/>
                <a:cs typeface="Arial" pitchFamily="34" charset="0"/>
              </a:defRPr>
            </a:lvl8pPr>
            <a:lvl9pPr marL="3886200" indent="-228600" eaLnBrk="0" fontAlgn="base" hangingPunct="0">
              <a:spcBef>
                <a:spcPct val="0"/>
              </a:spcBef>
              <a:spcAft>
                <a:spcPct val="0"/>
              </a:spcAft>
              <a:defRPr sz="4400" baseline="-25000">
                <a:solidFill>
                  <a:schemeClr val="bg2"/>
                </a:solidFill>
                <a:latin typeface="Tw Cen MT" pitchFamily="34" charset="0"/>
                <a:cs typeface="Arial" pitchFamily="34" charset="0"/>
              </a:defRPr>
            </a:lvl9pPr>
          </a:lstStyle>
          <a:p>
            <a:pPr algn="ctr" eaLnBrk="1" hangingPunct="1">
              <a:defRPr/>
            </a:pPr>
            <a:r>
              <a:rPr lang="en-US" altLang="en-US" sz="1400" baseline="0" smtClean="0">
                <a:solidFill>
                  <a:srgbClr val="7F7F7F"/>
                </a:solidFill>
                <a:latin typeface="Arial" pitchFamily="34" charset="0"/>
                <a:ea typeface="MS PGothic" pitchFamily="34" charset="-128"/>
                <a:sym typeface="Tw Cen MT" charset="0"/>
              </a:rPr>
              <a:t>WITH QUOTAS</a:t>
            </a:r>
          </a:p>
          <a:p>
            <a:pPr algn="ctr" eaLnBrk="1" hangingPunct="1">
              <a:defRPr/>
            </a:pPr>
            <a:r>
              <a:rPr lang="en-US" altLang="en-US" sz="1400" baseline="0" smtClean="0">
                <a:solidFill>
                  <a:srgbClr val="7F7F7F"/>
                </a:solidFill>
                <a:latin typeface="Arial" pitchFamily="34" charset="0"/>
                <a:ea typeface="MS PGothic" pitchFamily="34" charset="-128"/>
                <a:sym typeface="Tw Cen MT" charset="0"/>
              </a:rPr>
              <a:t>women’s participation in parliaments post-conflict is much higher:</a:t>
            </a:r>
          </a:p>
          <a:p>
            <a:pPr algn="ctr" eaLnBrk="1" hangingPunct="1">
              <a:defRPr/>
            </a:pPr>
            <a:r>
              <a:rPr lang="en-US" altLang="en-US" sz="1400" baseline="0" smtClean="0">
                <a:solidFill>
                  <a:srgbClr val="3477B2"/>
                </a:solidFill>
                <a:latin typeface="Arial" pitchFamily="34" charset="0"/>
                <a:ea typeface="MS PGothic" pitchFamily="34" charset="-128"/>
                <a:sym typeface="Tw Cen MT" charset="0"/>
              </a:rPr>
              <a:t>1</a:t>
            </a:r>
            <a:r>
              <a:rPr lang="en-US" altLang="en-US" sz="1400" baseline="30000" smtClean="0">
                <a:solidFill>
                  <a:srgbClr val="3477B2"/>
                </a:solidFill>
                <a:latin typeface="Arial" pitchFamily="34" charset="0"/>
                <a:ea typeface="MS PGothic" pitchFamily="34" charset="-128"/>
                <a:sym typeface="Tw Cen MT" charset="0"/>
              </a:rPr>
              <a:t>st</a:t>
            </a:r>
            <a:r>
              <a:rPr lang="en-US" altLang="en-US" sz="1400" baseline="0" smtClean="0">
                <a:solidFill>
                  <a:srgbClr val="3477B2"/>
                </a:solidFill>
                <a:latin typeface="Arial" pitchFamily="34" charset="0"/>
                <a:ea typeface="MS PGothic" pitchFamily="34" charset="-128"/>
                <a:sym typeface="Tw Cen MT" charset="0"/>
              </a:rPr>
              <a:t> election: 21% vs 7%</a:t>
            </a:r>
          </a:p>
          <a:p>
            <a:pPr algn="ctr" eaLnBrk="1" hangingPunct="1">
              <a:defRPr/>
            </a:pPr>
            <a:r>
              <a:rPr lang="en-US" altLang="en-US" sz="1400" baseline="0" smtClean="0">
                <a:solidFill>
                  <a:srgbClr val="FF9933"/>
                </a:solidFill>
                <a:latin typeface="Arial" pitchFamily="34" charset="0"/>
                <a:ea typeface="MS PGothic" pitchFamily="34" charset="-128"/>
                <a:sym typeface="Tw Cen MT" charset="0"/>
              </a:rPr>
              <a:t>Last election: 30% vs 7.3%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1"/>
          <p:cNvSpPr>
            <a:spLocks noGrp="1" noChangeArrowheads="1"/>
          </p:cNvSpPr>
          <p:nvPr>
            <p:ph type="title"/>
          </p:nvPr>
        </p:nvSpPr>
        <p:spPr>
          <a:xfrm>
            <a:off x="304800" y="419100"/>
            <a:ext cx="8659813" cy="596900"/>
          </a:xfrm>
        </p:spPr>
        <p:txBody>
          <a:bodyPr lIns="0" tIns="0" rIns="0" bIns="0" anchor="ctr"/>
          <a:lstStyle/>
          <a:p>
            <a:pPr defTabSz="914400" eaLnBrk="1"/>
            <a:r>
              <a:rPr lang="en-US" altLang="en-US" sz="3800" b="1" smtClean="0">
                <a:latin typeface="Tw Cen MT" pitchFamily="34" charset="0"/>
                <a:sym typeface="Tw Cen MT" pitchFamily="34" charset="0"/>
              </a:rPr>
              <a:t>When women are elected…</a:t>
            </a:r>
            <a:endParaRPr lang="en-US" altLang="en-US" sz="3800" smtClean="0"/>
          </a:p>
        </p:txBody>
      </p:sp>
      <p:sp>
        <p:nvSpPr>
          <p:cNvPr id="39938" name="Rectangle 2"/>
          <p:cNvSpPr>
            <a:spLocks noGrp="1" noChangeArrowheads="1"/>
          </p:cNvSpPr>
          <p:nvPr>
            <p:ph type="body" idx="1"/>
          </p:nvPr>
        </p:nvSpPr>
        <p:spPr>
          <a:xfrm>
            <a:off x="533400" y="1279525"/>
            <a:ext cx="8351838" cy="4394200"/>
          </a:xfrm>
        </p:spPr>
        <p:txBody>
          <a:bodyPr lIns="0" tIns="0" rIns="0" bIns="0"/>
          <a:lstStyle/>
          <a:p>
            <a:pPr marL="0" indent="0" defTabSz="914400" eaLnBrk="1">
              <a:spcBef>
                <a:spcPts val="700"/>
              </a:spcBef>
              <a:buClr>
                <a:srgbClr val="006699"/>
              </a:buClr>
              <a:buSzPct val="60000"/>
              <a:buFont typeface="Wingdings" pitchFamily="2" charset="2"/>
              <a:buChar char="✓"/>
              <a:defRPr/>
            </a:pPr>
            <a:endParaRPr lang="en-US" sz="1800" b="1" dirty="0" smtClean="0">
              <a:latin typeface="Tw Cen MT" charset="0"/>
              <a:ea typeface="Tw Cen MT" charset="0"/>
              <a:cs typeface="Tw Cen MT" charset="0"/>
              <a:sym typeface="Tw Cen MT" charset="0"/>
            </a:endParaRPr>
          </a:p>
          <a:p>
            <a:pPr marL="0" indent="0" defTabSz="914400" eaLnBrk="1">
              <a:spcBef>
                <a:spcPts val="0"/>
              </a:spcBef>
              <a:buClr>
                <a:srgbClr val="DD8047"/>
              </a:buClr>
              <a:buSzPct val="60000"/>
              <a:buFont typeface="Wingdings" pitchFamily="2" charset="2"/>
              <a:buChar char="✓"/>
              <a:defRPr/>
            </a:pPr>
            <a:r>
              <a:rPr lang="en-US" sz="1800" b="1" dirty="0" smtClean="0">
                <a:latin typeface="Tw Cen MT" charset="0"/>
                <a:ea typeface="Tw Cen MT" charset="0"/>
                <a:cs typeface="Tw Cen MT" charset="0"/>
                <a:sym typeface="Tw Cen MT" charset="0"/>
              </a:rPr>
              <a:t>  </a:t>
            </a:r>
            <a:r>
              <a:rPr lang="en-US" sz="2000" b="1" dirty="0" smtClean="0">
                <a:latin typeface="Tw Cen MT" charset="0"/>
                <a:ea typeface="Tw Cen MT" charset="0"/>
                <a:cs typeface="Tw Cen MT" charset="0"/>
                <a:sym typeface="Tw Cen MT" charset="0"/>
              </a:rPr>
              <a:t>Rwanda: </a:t>
            </a:r>
            <a:r>
              <a:rPr lang="en-US" sz="2000" dirty="0" smtClean="0">
                <a:latin typeface="Tw Cen MT" charset="0"/>
                <a:ea typeface="Tw Cen MT" charset="0"/>
                <a:cs typeface="Tw Cen MT" charset="0"/>
                <a:sym typeface="Tw Cen MT" charset="0"/>
              </a:rPr>
              <a:t>64% women in parliament (#1 worldwide). 2012</a:t>
            </a:r>
            <a:r>
              <a:rPr lang="en-US" sz="2000" b="1" dirty="0" smtClean="0">
                <a:latin typeface="Tw Cen MT" charset="0"/>
                <a:ea typeface="Tw Cen MT" charset="0"/>
                <a:cs typeface="Tw Cen MT" charset="0"/>
                <a:sym typeface="Tw Cen MT" charset="0"/>
              </a:rPr>
              <a:t> land reform:</a:t>
            </a:r>
          </a:p>
          <a:p>
            <a:pPr marL="0" indent="0" defTabSz="914400" eaLnBrk="1">
              <a:spcBef>
                <a:spcPts val="0"/>
              </a:spcBef>
              <a:buClr>
                <a:srgbClr val="006699"/>
              </a:buClr>
              <a:buSzPct val="60000"/>
              <a:defRPr/>
            </a:pPr>
            <a:endParaRPr lang="en-US" sz="2000" dirty="0" smtClean="0">
              <a:solidFill>
                <a:srgbClr val="FFFFFF"/>
              </a:solidFill>
              <a:latin typeface="Tw Cen MT" charset="0"/>
              <a:ea typeface="Tw Cen MT" charset="0"/>
              <a:cs typeface="Tw Cen MT" charset="0"/>
              <a:sym typeface="Tw Cen MT" charset="0"/>
            </a:endParaRPr>
          </a:p>
          <a:p>
            <a:pPr marL="631825" lvl="1" indent="-174625" defTabSz="914400" eaLnBrk="1">
              <a:spcBef>
                <a:spcPts val="0"/>
              </a:spcBef>
              <a:buClr>
                <a:srgbClr val="DD8047"/>
              </a:buClr>
              <a:buSzPct val="70000"/>
              <a:buFontTx/>
              <a:buChar char="•"/>
              <a:defRPr/>
            </a:pPr>
            <a:r>
              <a:rPr lang="en-US" sz="2000" dirty="0" smtClean="0">
                <a:latin typeface="Tw Cen MT" charset="0"/>
                <a:ea typeface="Tw Cen MT" charset="0"/>
                <a:cs typeface="Tw Cen MT" charset="0"/>
                <a:sym typeface="Tw Cen MT" charset="0"/>
              </a:rPr>
              <a:t>11% of the land is owned by women</a:t>
            </a:r>
          </a:p>
          <a:p>
            <a:pPr marL="457200" lvl="1" indent="0" defTabSz="914400" eaLnBrk="1">
              <a:spcBef>
                <a:spcPts val="0"/>
              </a:spcBef>
              <a:buClr>
                <a:srgbClr val="DD8047"/>
              </a:buClr>
              <a:buSzPct val="70000"/>
              <a:defRPr/>
            </a:pPr>
            <a:endParaRPr lang="en-US" sz="2000" dirty="0" smtClean="0">
              <a:latin typeface="Tw Cen MT" charset="0"/>
              <a:ea typeface="Tw Cen MT" charset="0"/>
              <a:cs typeface="Tw Cen MT" charset="0"/>
              <a:sym typeface="Tw Cen MT" charset="0"/>
            </a:endParaRPr>
          </a:p>
          <a:p>
            <a:pPr marL="631825" lvl="1" indent="-174625" defTabSz="914400" eaLnBrk="1">
              <a:spcBef>
                <a:spcPts val="0"/>
              </a:spcBef>
              <a:buClr>
                <a:srgbClr val="DD8047"/>
              </a:buClr>
              <a:buSzPct val="70000"/>
              <a:buFontTx/>
              <a:buChar char="•"/>
              <a:defRPr/>
            </a:pPr>
            <a:r>
              <a:rPr lang="en-US" sz="2000" dirty="0" smtClean="0">
                <a:latin typeface="Tw Cen MT" charset="0"/>
                <a:ea typeface="Tw Cen MT" charset="0"/>
                <a:cs typeface="Tw Cen MT" charset="0"/>
                <a:sym typeface="Tw Cen MT" charset="0"/>
              </a:rPr>
              <a:t>83% of the land is joint-owned by married couples </a:t>
            </a:r>
          </a:p>
          <a:p>
            <a:pPr marL="457200" lvl="1" indent="0" defTabSz="914400" eaLnBrk="1">
              <a:spcBef>
                <a:spcPts val="0"/>
              </a:spcBef>
              <a:buClr>
                <a:srgbClr val="DD8047"/>
              </a:buClr>
              <a:buSzPct val="70000"/>
              <a:defRPr/>
            </a:pPr>
            <a:endParaRPr lang="en-US" sz="2000" dirty="0" smtClean="0">
              <a:latin typeface="Tw Cen MT" charset="0"/>
              <a:ea typeface="Tw Cen MT" charset="0"/>
              <a:cs typeface="Tw Cen MT" charset="0"/>
              <a:sym typeface="Tw Cen MT" charset="0"/>
            </a:endParaRPr>
          </a:p>
          <a:p>
            <a:pPr marL="631825" lvl="1" indent="-174625" defTabSz="914400" eaLnBrk="1">
              <a:spcBef>
                <a:spcPts val="0"/>
              </a:spcBef>
              <a:buClr>
                <a:srgbClr val="DD8047"/>
              </a:buClr>
              <a:buSzPct val="70000"/>
              <a:buFontTx/>
              <a:buChar char="•"/>
              <a:defRPr/>
            </a:pPr>
            <a:r>
              <a:rPr lang="en-US" sz="2000" dirty="0" smtClean="0">
                <a:latin typeface="Tw Cen MT" charset="0"/>
                <a:ea typeface="Tw Cen MT" charset="0"/>
                <a:cs typeface="Tw Cen MT" charset="0"/>
                <a:sym typeface="Tw Cen MT" charset="0"/>
              </a:rPr>
              <a:t>6% of the land is owned by men </a:t>
            </a:r>
            <a:endParaRPr lang="en-US" sz="2000" dirty="0" smtClean="0">
              <a:solidFill>
                <a:srgbClr val="FFFFFF"/>
              </a:solidFill>
              <a:latin typeface="Tw Cen MT" charset="0"/>
              <a:ea typeface="Tw Cen MT" charset="0"/>
              <a:cs typeface="Tw Cen MT" charset="0"/>
              <a:sym typeface="Tw Cen MT" charset="0"/>
            </a:endParaRPr>
          </a:p>
          <a:p>
            <a:pPr marL="0" indent="0" defTabSz="914400" eaLnBrk="1">
              <a:spcBef>
                <a:spcPts val="0"/>
              </a:spcBef>
              <a:buClr>
                <a:srgbClr val="DD8047"/>
              </a:buClr>
              <a:buFont typeface="Wingdings" pitchFamily="2" charset="2"/>
              <a:buNone/>
              <a:defRPr/>
            </a:pPr>
            <a:endParaRPr lang="en-US" sz="2000" dirty="0" smtClean="0">
              <a:latin typeface="Tw Cen MT" charset="0"/>
              <a:ea typeface="Tw Cen MT" charset="0"/>
              <a:cs typeface="Tw Cen MT" charset="0"/>
              <a:sym typeface="Tw Cen MT" charset="0"/>
            </a:endParaRPr>
          </a:p>
          <a:p>
            <a:pPr marL="0" indent="0" defTabSz="914400" eaLnBrk="1">
              <a:spcBef>
                <a:spcPts val="0"/>
              </a:spcBef>
              <a:buClr>
                <a:srgbClr val="DD8047"/>
              </a:buClr>
              <a:buFont typeface="Wingdings" pitchFamily="2" charset="2"/>
              <a:buNone/>
              <a:defRPr/>
            </a:pPr>
            <a:endParaRPr lang="en-US" sz="2000" dirty="0" smtClean="0">
              <a:latin typeface="Tw Cen MT" charset="0"/>
              <a:ea typeface="Tw Cen MT" charset="0"/>
              <a:cs typeface="Tw Cen MT" charset="0"/>
              <a:sym typeface="Tw Cen MT" charset="0"/>
            </a:endParaRPr>
          </a:p>
          <a:p>
            <a:pPr marL="0" indent="0" defTabSz="914400" eaLnBrk="1">
              <a:spcBef>
                <a:spcPts val="0"/>
              </a:spcBef>
              <a:buClr>
                <a:srgbClr val="DD8047"/>
              </a:buClr>
              <a:buSzPct val="60000"/>
              <a:buFont typeface="Wingdings" pitchFamily="2" charset="2"/>
              <a:buChar char="✓"/>
              <a:defRPr/>
            </a:pPr>
            <a:r>
              <a:rPr lang="en-US" sz="2000" b="1" dirty="0" smtClean="0">
                <a:latin typeface="Tw Cen MT" charset="0"/>
                <a:ea typeface="Tw Cen MT" charset="0"/>
                <a:cs typeface="Tw Cen MT" charset="0"/>
                <a:sym typeface="Tw Cen MT" charset="0"/>
              </a:rPr>
              <a:t>  Burundi</a:t>
            </a:r>
            <a:r>
              <a:rPr lang="en-US" sz="2000" dirty="0" smtClean="0">
                <a:latin typeface="Tw Cen MT" charset="0"/>
                <a:ea typeface="Tw Cen MT" charset="0"/>
                <a:cs typeface="Tw Cen MT" charset="0"/>
                <a:sym typeface="Tw Cen MT" charset="0"/>
              </a:rPr>
              <a:t>: 30% women in parliament collectively pushed for</a:t>
            </a:r>
            <a:r>
              <a:rPr lang="en-US" sz="2000" b="1" dirty="0" smtClean="0">
                <a:latin typeface="Tw Cen MT" charset="0"/>
                <a:ea typeface="Tw Cen MT" charset="0"/>
                <a:cs typeface="Tw Cen MT" charset="0"/>
                <a:sym typeface="Tw Cen MT" charset="0"/>
              </a:rPr>
              <a:t> reform of the penal code</a:t>
            </a:r>
            <a:r>
              <a:rPr lang="en-US" sz="2000" dirty="0" smtClean="0">
                <a:latin typeface="Tw Cen MT" charset="0"/>
                <a:ea typeface="Tw Cen MT" charset="0"/>
                <a:cs typeface="Tw Cen MT" charset="0"/>
                <a:sym typeface="Tw Cen MT" charset="0"/>
              </a:rPr>
              <a:t> to include definition of sexual violence</a:t>
            </a:r>
            <a:endParaRPr lang="en-US" sz="2000" dirty="0" smtClean="0">
              <a:sym typeface="Helvetica" charset="0"/>
            </a:endParaRP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1"/>
          <p:cNvSpPr>
            <a:spLocks noGrp="1" noChangeArrowheads="1"/>
          </p:cNvSpPr>
          <p:nvPr>
            <p:ph type="title"/>
          </p:nvPr>
        </p:nvSpPr>
        <p:spPr>
          <a:xfrm>
            <a:off x="571500" y="228600"/>
            <a:ext cx="8191500" cy="990600"/>
          </a:xfrm>
        </p:spPr>
        <p:txBody>
          <a:bodyPr lIns="0" tIns="0" rIns="0" bIns="0" anchor="ctr"/>
          <a:lstStyle/>
          <a:p>
            <a:pPr defTabSz="914400" eaLnBrk="1"/>
            <a:r>
              <a:rPr lang="en-US" altLang="en-US" sz="3800" b="1" smtClean="0">
                <a:latin typeface="Tw Cen MT" pitchFamily="34" charset="0"/>
                <a:sym typeface="Tw Cen MT" pitchFamily="34" charset="0"/>
              </a:rPr>
              <a:t>Implementation Challenges</a:t>
            </a:r>
            <a:endParaRPr lang="en-US" altLang="en-US" smtClean="0"/>
          </a:p>
        </p:txBody>
      </p:sp>
      <p:sp>
        <p:nvSpPr>
          <p:cNvPr id="135170" name="Rectangle 2"/>
          <p:cNvSpPr>
            <a:spLocks noGrp="1" noChangeArrowheads="1"/>
          </p:cNvSpPr>
          <p:nvPr>
            <p:ph type="body" idx="1"/>
          </p:nvPr>
        </p:nvSpPr>
        <p:spPr>
          <a:xfrm>
            <a:off x="611188" y="1268413"/>
            <a:ext cx="7920037" cy="4681537"/>
          </a:xfrm>
        </p:spPr>
        <p:txBody>
          <a:bodyPr lIns="0" tIns="0" rIns="0" bIns="0"/>
          <a:lstStyle/>
          <a:p>
            <a:pPr>
              <a:lnSpc>
                <a:spcPct val="150000"/>
              </a:lnSpc>
              <a:buClr>
                <a:srgbClr val="DD8047"/>
              </a:buClr>
              <a:buFontTx/>
              <a:buChar char="•"/>
            </a:pPr>
            <a:r>
              <a:rPr lang="en-US" altLang="en-US" sz="2000" b="1" smtClean="0">
                <a:latin typeface="Tw Cen MT" pitchFamily="34" charset="0"/>
              </a:rPr>
              <a:t>Evidence base </a:t>
            </a:r>
            <a:r>
              <a:rPr lang="en-US" altLang="en-US" sz="2000" smtClean="0">
                <a:latin typeface="Tw Cen MT" pitchFamily="34" charset="0"/>
              </a:rPr>
              <a:t>is weak – because programmatic base is weak! </a:t>
            </a:r>
          </a:p>
          <a:p>
            <a:pPr>
              <a:lnSpc>
                <a:spcPct val="150000"/>
              </a:lnSpc>
              <a:buClr>
                <a:srgbClr val="DD8047"/>
              </a:buClr>
              <a:buFontTx/>
              <a:buChar char="•"/>
            </a:pPr>
            <a:r>
              <a:rPr lang="en-US" altLang="en-US" sz="2000" smtClean="0">
                <a:latin typeface="Tw Cen MT" pitchFamily="34" charset="0"/>
              </a:rPr>
              <a:t>Trends of pet themes, stand alone projects, or “adding women in”</a:t>
            </a:r>
          </a:p>
          <a:p>
            <a:pPr>
              <a:lnSpc>
                <a:spcPct val="150000"/>
              </a:lnSpc>
              <a:buClr>
                <a:srgbClr val="DD8047"/>
              </a:buClr>
              <a:buFontTx/>
              <a:buChar char="•"/>
            </a:pPr>
            <a:r>
              <a:rPr lang="en-US" altLang="en-US" sz="2000" smtClean="0">
                <a:latin typeface="Tw Cen MT" pitchFamily="34" charset="0"/>
              </a:rPr>
              <a:t>Need for greater </a:t>
            </a:r>
            <a:r>
              <a:rPr lang="en-US" altLang="en-US" sz="2000" b="1" smtClean="0">
                <a:latin typeface="Tw Cen MT" pitchFamily="34" charset="0"/>
              </a:rPr>
              <a:t>operational learning </a:t>
            </a:r>
            <a:r>
              <a:rPr lang="en-US" altLang="en-US" sz="2000" smtClean="0">
                <a:latin typeface="Tw Cen MT" pitchFamily="34" charset="0"/>
              </a:rPr>
              <a:t>to understand what works. Need to include gender in </a:t>
            </a:r>
            <a:r>
              <a:rPr lang="en-US" altLang="en-US" sz="2000" smtClean="0">
                <a:latin typeface="Tw Cen MT" pitchFamily="34" charset="0"/>
                <a:sym typeface="Tw Cen MT" pitchFamily="34" charset="0"/>
              </a:rPr>
              <a:t>any </a:t>
            </a:r>
            <a:r>
              <a:rPr lang="en-US" altLang="en-US" sz="2000" b="1" smtClean="0">
                <a:latin typeface="Tw Cen MT" pitchFamily="34" charset="0"/>
                <a:sym typeface="Tw Cen MT" pitchFamily="34" charset="0"/>
              </a:rPr>
              <a:t>conflict analysis </a:t>
            </a:r>
            <a:r>
              <a:rPr lang="en-US" altLang="en-US" sz="2000" smtClean="0">
                <a:latin typeface="Tw Cen MT" pitchFamily="34" charset="0"/>
                <a:sym typeface="Tw Cen MT" pitchFamily="34" charset="0"/>
              </a:rPr>
              <a:t>and in </a:t>
            </a:r>
            <a:r>
              <a:rPr lang="en-US" altLang="en-US" sz="2000" b="1" smtClean="0">
                <a:latin typeface="Tw Cen MT" pitchFamily="34" charset="0"/>
              </a:rPr>
              <a:t>strategic planning </a:t>
            </a:r>
            <a:r>
              <a:rPr lang="en-US" altLang="en-US" sz="2000" smtClean="0">
                <a:latin typeface="Tw Cen MT" pitchFamily="34" charset="0"/>
              </a:rPr>
              <a:t>at country level</a:t>
            </a:r>
          </a:p>
          <a:p>
            <a:pPr>
              <a:lnSpc>
                <a:spcPct val="150000"/>
              </a:lnSpc>
              <a:buClr>
                <a:srgbClr val="DD8047"/>
              </a:buClr>
              <a:buFontTx/>
              <a:buChar char="•"/>
            </a:pPr>
            <a:r>
              <a:rPr lang="en-US" altLang="en-US" sz="2000" b="1" smtClean="0">
                <a:latin typeface="Tw Cen MT" pitchFamily="34" charset="0"/>
                <a:sym typeface="Tw Cen MT" pitchFamily="34" charset="0"/>
              </a:rPr>
              <a:t>Capacities: </a:t>
            </a:r>
            <a:r>
              <a:rPr lang="en-US" altLang="en-US" sz="2000" smtClean="0">
                <a:latin typeface="Tw Cen MT" pitchFamily="34" charset="0"/>
                <a:sym typeface="Tw Cen MT" pitchFamily="34" charset="0"/>
              </a:rPr>
              <a:t>often limited – both UN and national. </a:t>
            </a:r>
            <a:r>
              <a:rPr lang="en-US" altLang="en-US" sz="2000" b="1" smtClean="0">
                <a:latin typeface="Tw Cen MT" pitchFamily="34" charset="0"/>
                <a:sym typeface="Tw Cen MT" pitchFamily="34" charset="0"/>
              </a:rPr>
              <a:t>Combined expertise</a:t>
            </a:r>
            <a:r>
              <a:rPr lang="en-US" altLang="en-US" sz="2000" smtClean="0">
                <a:latin typeface="Tw Cen MT" pitchFamily="34" charset="0"/>
                <a:sym typeface="Tw Cen MT" pitchFamily="34" charset="0"/>
              </a:rPr>
              <a:t> is required (rule of law + women’s rights; economic recovery + special sectors)</a:t>
            </a:r>
          </a:p>
          <a:p>
            <a:pPr>
              <a:lnSpc>
                <a:spcPct val="150000"/>
              </a:lnSpc>
              <a:buClr>
                <a:srgbClr val="DD8047"/>
              </a:buClr>
              <a:buFontTx/>
              <a:buChar char="•"/>
            </a:pPr>
            <a:r>
              <a:rPr lang="en-US" altLang="en-US" sz="2000" b="1" smtClean="0">
                <a:latin typeface="Tw Cen MT" pitchFamily="34" charset="0"/>
                <a:sym typeface="Tw Cen MT" pitchFamily="34" charset="0"/>
              </a:rPr>
              <a:t>Lack of leadership</a:t>
            </a:r>
            <a:r>
              <a:rPr lang="en-US" altLang="en-US" sz="2000" smtClean="0">
                <a:latin typeface="Tw Cen MT" pitchFamily="34" charset="0"/>
                <a:sym typeface="Tw Cen MT" pitchFamily="34" charset="0"/>
              </a:rPr>
              <a:t>/political support</a:t>
            </a:r>
          </a:p>
          <a:p>
            <a:endParaRPr lang="en-US" altLang="en-US" smtClean="0"/>
          </a:p>
          <a:p>
            <a:endParaRPr lang="en-US" altLang="en-US" smtClean="0"/>
          </a:p>
          <a:p>
            <a:endParaRPr lang="en-US" altLang="en-US" smtClean="0"/>
          </a:p>
          <a:p>
            <a:pPr eaLnBrk="1">
              <a:spcBef>
                <a:spcPts val="1800"/>
              </a:spcBef>
              <a:buClr>
                <a:srgbClr val="006699"/>
              </a:buClr>
              <a:buSzPct val="60000"/>
              <a:buFont typeface="Wingdings" pitchFamily="2" charset="2"/>
              <a:buChar char="◻"/>
            </a:pPr>
            <a:endParaRPr lang="en-US" altLang="en-US" smtClean="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
          <p:cNvSpPr>
            <a:spLocks/>
          </p:cNvSpPr>
          <p:nvPr/>
        </p:nvSpPr>
        <p:spPr bwMode="auto">
          <a:xfrm>
            <a:off x="0" y="5929313"/>
            <a:ext cx="9144000" cy="928687"/>
          </a:xfrm>
          <a:prstGeom prst="rect">
            <a:avLst/>
          </a:prstGeom>
          <a:solidFill>
            <a:srgbClr val="006699"/>
          </a:solidFill>
          <a:ln w="9525">
            <a:noFill/>
            <a:miter lim="800000"/>
            <a:headEnd/>
            <a:tailEnd/>
          </a:ln>
        </p:spPr>
        <p:txBody>
          <a:bodyPr lIns="50798" tIns="50798" rIns="50798" bIns="50798" anchor="ctr"/>
          <a:lstStyle/>
          <a:p>
            <a:pPr hangingPunct="0"/>
            <a:endParaRPr lang="en-GB" altLang="en-US"/>
          </a:p>
        </p:txBody>
      </p:sp>
      <p:pic>
        <p:nvPicPr>
          <p:cNvPr id="80898" name="Picture 2" descr="UN-Logo-Official---In-White.png"/>
          <p:cNvPicPr>
            <a:picLocks noChangeAspect="1"/>
          </p:cNvPicPr>
          <p:nvPr/>
        </p:nvPicPr>
        <p:blipFill>
          <a:blip r:embed="rId3"/>
          <a:srcRect/>
          <a:stretch>
            <a:fillRect/>
          </a:stretch>
        </p:blipFill>
        <p:spPr bwMode="auto">
          <a:xfrm>
            <a:off x="141288" y="6072188"/>
            <a:ext cx="788987" cy="666750"/>
          </a:xfrm>
          <a:prstGeom prst="rect">
            <a:avLst/>
          </a:prstGeom>
          <a:noFill/>
          <a:ln w="9525">
            <a:noFill/>
            <a:miter lim="800000"/>
            <a:headEnd/>
            <a:tailEnd/>
          </a:ln>
        </p:spPr>
      </p:pic>
      <p:pic>
        <p:nvPicPr>
          <p:cNvPr id="80899" name="Picture 3" descr="PBSO-Logo.png"/>
          <p:cNvPicPr>
            <a:picLocks noChangeAspect="1"/>
          </p:cNvPicPr>
          <p:nvPr/>
        </p:nvPicPr>
        <p:blipFill>
          <a:blip r:embed="rId4"/>
          <a:srcRect/>
          <a:stretch>
            <a:fillRect/>
          </a:stretch>
        </p:blipFill>
        <p:spPr bwMode="auto">
          <a:xfrm>
            <a:off x="7858125" y="6072188"/>
            <a:ext cx="1155700" cy="631825"/>
          </a:xfrm>
          <a:prstGeom prst="rect">
            <a:avLst/>
          </a:prstGeom>
          <a:noFill/>
          <a:ln w="9525">
            <a:noFill/>
            <a:miter lim="800000"/>
            <a:headEnd/>
            <a:tailEnd/>
          </a:ln>
        </p:spPr>
      </p:pic>
      <p:pic>
        <p:nvPicPr>
          <p:cNvPr id="80900" name="Picture 4" descr="UN-Logo-Official---In-White.png"/>
          <p:cNvPicPr>
            <a:picLocks noChangeAspect="1"/>
          </p:cNvPicPr>
          <p:nvPr/>
        </p:nvPicPr>
        <p:blipFill>
          <a:blip r:embed="rId3"/>
          <a:srcRect/>
          <a:stretch>
            <a:fillRect/>
          </a:stretch>
        </p:blipFill>
        <p:spPr bwMode="auto">
          <a:xfrm>
            <a:off x="141288" y="6072188"/>
            <a:ext cx="788987" cy="666750"/>
          </a:xfrm>
          <a:prstGeom prst="rect">
            <a:avLst/>
          </a:prstGeom>
          <a:noFill/>
          <a:ln w="9525">
            <a:noFill/>
            <a:miter lim="800000"/>
            <a:headEnd/>
            <a:tailEnd/>
          </a:ln>
        </p:spPr>
      </p:pic>
      <p:pic>
        <p:nvPicPr>
          <p:cNvPr id="80901" name="Picture 5" descr="PBSO-Logo.png"/>
          <p:cNvPicPr>
            <a:picLocks noChangeAspect="1"/>
          </p:cNvPicPr>
          <p:nvPr/>
        </p:nvPicPr>
        <p:blipFill>
          <a:blip r:embed="rId4"/>
          <a:srcRect/>
          <a:stretch>
            <a:fillRect/>
          </a:stretch>
        </p:blipFill>
        <p:spPr bwMode="auto">
          <a:xfrm>
            <a:off x="7858125" y="6072188"/>
            <a:ext cx="1155700" cy="631825"/>
          </a:xfrm>
          <a:prstGeom prst="rect">
            <a:avLst/>
          </a:prstGeom>
          <a:noFill/>
          <a:ln w="9525">
            <a:noFill/>
            <a:miter lim="800000"/>
            <a:headEnd/>
            <a:tailEnd/>
          </a:ln>
        </p:spPr>
      </p:pic>
      <p:sp>
        <p:nvSpPr>
          <p:cNvPr id="9223" name="Rectangle 6"/>
          <p:cNvSpPr>
            <a:spLocks noGrp="1" noChangeArrowheads="1"/>
          </p:cNvSpPr>
          <p:nvPr>
            <p:ph type="body" idx="1"/>
          </p:nvPr>
        </p:nvSpPr>
        <p:spPr>
          <a:xfrm>
            <a:off x="746125" y="1739900"/>
            <a:ext cx="1120775" cy="608013"/>
          </a:xfrm>
          <a:extLst>
            <a:ext uri="{909E8E84-426E-40DD-AFC4-6F175D3DCCD1}"/>
            <a:ext uri="{91240B29-F687-4F45-9708-019B960494DF}"/>
            <a:ext uri="{AF507438-7753-43E0-B8FC-AC1667EBCBE1}"/>
          </a:extLst>
        </p:spPr>
        <p:txBody>
          <a:bodyPr lIns="88896" tIns="50798" rIns="88896" bIns="50798"/>
          <a:lstStyle/>
          <a:p>
            <a:pPr marL="0" lvl="6" algn="ctr" defTabSz="914400">
              <a:buClr>
                <a:srgbClr val="DD8047"/>
              </a:buClr>
              <a:buSzPct val="60000"/>
              <a:defRPr/>
            </a:pPr>
            <a:r>
              <a:rPr lang="en-US" altLang="en-US" sz="2800" b="1" kern="1200" baseline="-25000" dirty="0">
                <a:latin typeface="Tw Cen MT" charset="0"/>
                <a:ea typeface="Tw Cen MT" charset="0"/>
                <a:cs typeface="Tw Cen MT" charset="0"/>
                <a:sym typeface="Tw Cen MT" charset="0"/>
              </a:rPr>
              <a:t>WAR</a:t>
            </a:r>
          </a:p>
        </p:txBody>
      </p:sp>
      <p:sp>
        <p:nvSpPr>
          <p:cNvPr id="9224" name="Rectangle 7"/>
          <p:cNvSpPr>
            <a:spLocks/>
          </p:cNvSpPr>
          <p:nvPr/>
        </p:nvSpPr>
        <p:spPr bwMode="auto">
          <a:xfrm>
            <a:off x="593725" y="3605213"/>
            <a:ext cx="2233613" cy="823912"/>
          </a:xfrm>
          <a:prstGeom prst="rect">
            <a:avLst/>
          </a:prstGeom>
          <a:noFill/>
          <a:ln>
            <a:noFill/>
          </a:ln>
          <a:effectLst/>
          <a:extLst>
            <a:ext uri="{909E8E84-426E-40DD-AFC4-6F175D3DCCD1}"/>
            <a:ext uri="{91240B29-F687-4F45-9708-019B960494DF}"/>
            <a:ext uri="{AF507438-7753-43E0-B8FC-AC1667EBCBE1}"/>
          </a:extLst>
        </p:spPr>
        <p:txBody>
          <a:bodyPr lIns="88896" tIns="50798" rIns="88896" bIns="50798"/>
          <a:lstStyle>
            <a:lvl1pPr defTabSz="912813" eaLnBrk="0">
              <a:defRPr sz="4400" baseline="-25000">
                <a:solidFill>
                  <a:srgbClr val="775F55"/>
                </a:solidFill>
                <a:latin typeface="Tw Cen MT" charset="0"/>
                <a:ea typeface="Tw Cen MT" charset="0"/>
                <a:cs typeface="Tw Cen MT" charset="0"/>
                <a:sym typeface="Tw Cen MT" charset="0"/>
              </a:defRPr>
            </a:lvl1pPr>
            <a:lvl2pPr marL="742950" indent="-285750" defTabSz="912813" eaLnBrk="0">
              <a:defRPr sz="4400" baseline="-25000">
                <a:solidFill>
                  <a:srgbClr val="775F55"/>
                </a:solidFill>
                <a:latin typeface="Tw Cen MT" charset="0"/>
                <a:ea typeface="Tw Cen MT" charset="0"/>
                <a:cs typeface="Tw Cen MT" charset="0"/>
                <a:sym typeface="Tw Cen MT" charset="0"/>
              </a:defRPr>
            </a:lvl2pPr>
            <a:lvl3pPr marL="1143000" indent="-228600" defTabSz="912813" eaLnBrk="0">
              <a:defRPr sz="4400" baseline="-25000">
                <a:solidFill>
                  <a:srgbClr val="775F55"/>
                </a:solidFill>
                <a:latin typeface="Tw Cen MT" charset="0"/>
                <a:ea typeface="Tw Cen MT" charset="0"/>
                <a:cs typeface="Tw Cen MT" charset="0"/>
                <a:sym typeface="Tw Cen MT" charset="0"/>
              </a:defRPr>
            </a:lvl3pPr>
            <a:lvl4pPr marL="1600200" indent="-228600" defTabSz="912813" eaLnBrk="0">
              <a:defRPr sz="4400" baseline="-25000">
                <a:solidFill>
                  <a:srgbClr val="775F55"/>
                </a:solidFill>
                <a:latin typeface="Tw Cen MT" charset="0"/>
                <a:ea typeface="Tw Cen MT" charset="0"/>
                <a:cs typeface="Tw Cen MT" charset="0"/>
                <a:sym typeface="Tw Cen MT" charset="0"/>
              </a:defRPr>
            </a:lvl4pPr>
            <a:lvl5pPr marL="2057400" indent="-228600" defTabSz="912813" eaLnBrk="0">
              <a:defRPr sz="4400" baseline="-25000">
                <a:solidFill>
                  <a:srgbClr val="775F55"/>
                </a:solidFill>
                <a:latin typeface="Tw Cen MT" charset="0"/>
                <a:ea typeface="Tw Cen MT" charset="0"/>
                <a:cs typeface="Tw Cen MT" charset="0"/>
                <a:sym typeface="Tw Cen MT" charset="0"/>
              </a:defRPr>
            </a:lvl5pPr>
            <a:lvl6pPr marL="2514600" indent="-228600" defTabSz="912813" eaLnBrk="0" fontAlgn="base" hangingPunct="0">
              <a:spcBef>
                <a:spcPct val="0"/>
              </a:spcBef>
              <a:spcAft>
                <a:spcPct val="0"/>
              </a:spcAft>
              <a:defRPr sz="4400" baseline="-25000">
                <a:solidFill>
                  <a:srgbClr val="775F55"/>
                </a:solidFill>
                <a:latin typeface="Tw Cen MT" charset="0"/>
                <a:ea typeface="Tw Cen MT" charset="0"/>
                <a:cs typeface="Tw Cen MT" charset="0"/>
                <a:sym typeface="Tw Cen MT" charset="0"/>
              </a:defRPr>
            </a:lvl6pPr>
            <a:lvl7pPr marL="2971800" indent="-228600" defTabSz="912813" eaLnBrk="0" fontAlgn="base" hangingPunct="0">
              <a:spcBef>
                <a:spcPct val="0"/>
              </a:spcBef>
              <a:spcAft>
                <a:spcPct val="0"/>
              </a:spcAft>
              <a:defRPr sz="4400" baseline="-25000">
                <a:solidFill>
                  <a:srgbClr val="775F55"/>
                </a:solidFill>
                <a:latin typeface="Tw Cen MT" charset="0"/>
                <a:ea typeface="Tw Cen MT" charset="0"/>
                <a:cs typeface="Tw Cen MT" charset="0"/>
                <a:sym typeface="Tw Cen MT" charset="0"/>
              </a:defRPr>
            </a:lvl7pPr>
            <a:lvl8pPr marL="3429000" indent="-228600" defTabSz="912813" eaLnBrk="0" fontAlgn="base" hangingPunct="0">
              <a:spcBef>
                <a:spcPct val="0"/>
              </a:spcBef>
              <a:spcAft>
                <a:spcPct val="0"/>
              </a:spcAft>
              <a:defRPr sz="4400" baseline="-25000">
                <a:solidFill>
                  <a:srgbClr val="775F55"/>
                </a:solidFill>
                <a:latin typeface="Tw Cen MT" charset="0"/>
                <a:ea typeface="Tw Cen MT" charset="0"/>
                <a:cs typeface="Tw Cen MT" charset="0"/>
                <a:sym typeface="Tw Cen MT" charset="0"/>
              </a:defRPr>
            </a:lvl8pPr>
            <a:lvl9pPr marL="3886200" indent="-228600" defTabSz="912813" eaLnBrk="0" fontAlgn="base" hangingPunct="0">
              <a:spcBef>
                <a:spcPct val="0"/>
              </a:spcBef>
              <a:spcAft>
                <a:spcPct val="0"/>
              </a:spcAft>
              <a:defRPr sz="4400" baseline="-25000">
                <a:solidFill>
                  <a:srgbClr val="775F55"/>
                </a:solidFill>
                <a:latin typeface="Tw Cen MT" charset="0"/>
                <a:ea typeface="Tw Cen MT" charset="0"/>
                <a:cs typeface="Tw Cen MT" charset="0"/>
                <a:sym typeface="Tw Cen MT" charset="0"/>
              </a:defRPr>
            </a:lvl9pPr>
          </a:lstStyle>
          <a:p>
            <a:pPr marL="0" lvl="6" algn="ctr" defTabSz="914400" eaLnBrk="1">
              <a:buClr>
                <a:srgbClr val="DD8047"/>
              </a:buClr>
              <a:buSzPct val="60000"/>
              <a:defRPr/>
            </a:pPr>
            <a:r>
              <a:rPr lang="en-US" altLang="en-US" sz="1800" b="1" dirty="0">
                <a:solidFill>
                  <a:srgbClr val="000000"/>
                </a:solidFill>
                <a:sym typeface="Arial" pitchFamily="34" charset="0"/>
              </a:rPr>
              <a:t>Humanitarian                                                          </a:t>
            </a:r>
          </a:p>
          <a:p>
            <a:pPr marL="0" lvl="6" algn="ctr" defTabSz="914400" eaLnBrk="1">
              <a:buClr>
                <a:srgbClr val="DD8047"/>
              </a:buClr>
              <a:buSzPct val="60000"/>
              <a:defRPr/>
            </a:pPr>
            <a:r>
              <a:rPr lang="en-US" altLang="en-US" sz="1800" b="1" dirty="0">
                <a:solidFill>
                  <a:srgbClr val="000000"/>
                </a:solidFill>
                <a:sym typeface="Arial" pitchFamily="34" charset="0"/>
              </a:rPr>
              <a:t>Asst.</a:t>
            </a:r>
            <a:endParaRPr lang="en-US" altLang="en-US" sz="1800" b="1" dirty="0">
              <a:solidFill>
                <a:srgbClr val="000000"/>
              </a:solidFill>
              <a:sym typeface="Helvetica" charset="0"/>
            </a:endParaRPr>
          </a:p>
        </p:txBody>
      </p:sp>
      <p:sp>
        <p:nvSpPr>
          <p:cNvPr id="9226" name="Rectangle 10"/>
          <p:cNvSpPr>
            <a:spLocks/>
          </p:cNvSpPr>
          <p:nvPr/>
        </p:nvSpPr>
        <p:spPr bwMode="auto">
          <a:xfrm>
            <a:off x="2370138" y="3622675"/>
            <a:ext cx="1863725" cy="1439863"/>
          </a:xfrm>
          <a:prstGeom prst="rect">
            <a:avLst/>
          </a:prstGeom>
          <a:noFill/>
          <a:ln>
            <a:noFill/>
          </a:ln>
          <a:effectLst/>
          <a:extLst>
            <a:ext uri="{909E8E84-426E-40DD-AFC4-6F175D3DCCD1}"/>
            <a:ext uri="{91240B29-F687-4F45-9708-019B960494DF}"/>
            <a:ext uri="{AF507438-7753-43E0-B8FC-AC1667EBCBE1}"/>
          </a:extLst>
        </p:spPr>
        <p:txBody>
          <a:bodyPr lIns="88896" tIns="50798" rIns="88896" bIns="50798"/>
          <a:lstStyle>
            <a:lvl1pPr defTabSz="912813" eaLnBrk="0">
              <a:defRPr sz="4400" baseline="-25000">
                <a:solidFill>
                  <a:srgbClr val="775F55"/>
                </a:solidFill>
                <a:latin typeface="Tw Cen MT" charset="0"/>
                <a:ea typeface="Tw Cen MT" charset="0"/>
                <a:cs typeface="Tw Cen MT" charset="0"/>
                <a:sym typeface="Tw Cen MT" charset="0"/>
              </a:defRPr>
            </a:lvl1pPr>
            <a:lvl2pPr marL="742950" indent="-285750" defTabSz="912813" eaLnBrk="0">
              <a:defRPr sz="4400" baseline="-25000">
                <a:solidFill>
                  <a:srgbClr val="775F55"/>
                </a:solidFill>
                <a:latin typeface="Tw Cen MT" charset="0"/>
                <a:ea typeface="Tw Cen MT" charset="0"/>
                <a:cs typeface="Tw Cen MT" charset="0"/>
                <a:sym typeface="Tw Cen MT" charset="0"/>
              </a:defRPr>
            </a:lvl2pPr>
            <a:lvl3pPr marL="1143000" indent="-228600" defTabSz="912813" eaLnBrk="0">
              <a:defRPr sz="4400" baseline="-25000">
                <a:solidFill>
                  <a:srgbClr val="775F55"/>
                </a:solidFill>
                <a:latin typeface="Tw Cen MT" charset="0"/>
                <a:ea typeface="Tw Cen MT" charset="0"/>
                <a:cs typeface="Tw Cen MT" charset="0"/>
                <a:sym typeface="Tw Cen MT" charset="0"/>
              </a:defRPr>
            </a:lvl3pPr>
            <a:lvl4pPr marL="1600200" indent="-228600" defTabSz="912813" eaLnBrk="0">
              <a:defRPr sz="4400" baseline="-25000">
                <a:solidFill>
                  <a:srgbClr val="775F55"/>
                </a:solidFill>
                <a:latin typeface="Tw Cen MT" charset="0"/>
                <a:ea typeface="Tw Cen MT" charset="0"/>
                <a:cs typeface="Tw Cen MT" charset="0"/>
                <a:sym typeface="Tw Cen MT" charset="0"/>
              </a:defRPr>
            </a:lvl4pPr>
            <a:lvl5pPr marL="2057400" indent="-228600" defTabSz="912813" eaLnBrk="0">
              <a:defRPr sz="4400" baseline="-25000">
                <a:solidFill>
                  <a:srgbClr val="775F55"/>
                </a:solidFill>
                <a:latin typeface="Tw Cen MT" charset="0"/>
                <a:ea typeface="Tw Cen MT" charset="0"/>
                <a:cs typeface="Tw Cen MT" charset="0"/>
                <a:sym typeface="Tw Cen MT" charset="0"/>
              </a:defRPr>
            </a:lvl5pPr>
            <a:lvl6pPr marL="2514600" indent="-228600" defTabSz="912813" eaLnBrk="0" fontAlgn="base" hangingPunct="0">
              <a:spcBef>
                <a:spcPct val="0"/>
              </a:spcBef>
              <a:spcAft>
                <a:spcPct val="0"/>
              </a:spcAft>
              <a:defRPr sz="4400" baseline="-25000">
                <a:solidFill>
                  <a:srgbClr val="775F55"/>
                </a:solidFill>
                <a:latin typeface="Tw Cen MT" charset="0"/>
                <a:ea typeface="Tw Cen MT" charset="0"/>
                <a:cs typeface="Tw Cen MT" charset="0"/>
                <a:sym typeface="Tw Cen MT" charset="0"/>
              </a:defRPr>
            </a:lvl6pPr>
            <a:lvl7pPr marL="2971800" indent="-228600" defTabSz="912813" eaLnBrk="0" fontAlgn="base" hangingPunct="0">
              <a:spcBef>
                <a:spcPct val="0"/>
              </a:spcBef>
              <a:spcAft>
                <a:spcPct val="0"/>
              </a:spcAft>
              <a:defRPr sz="4400" baseline="-25000">
                <a:solidFill>
                  <a:srgbClr val="775F55"/>
                </a:solidFill>
                <a:latin typeface="Tw Cen MT" charset="0"/>
                <a:ea typeface="Tw Cen MT" charset="0"/>
                <a:cs typeface="Tw Cen MT" charset="0"/>
                <a:sym typeface="Tw Cen MT" charset="0"/>
              </a:defRPr>
            </a:lvl7pPr>
            <a:lvl8pPr marL="3429000" indent="-228600" defTabSz="912813" eaLnBrk="0" fontAlgn="base" hangingPunct="0">
              <a:spcBef>
                <a:spcPct val="0"/>
              </a:spcBef>
              <a:spcAft>
                <a:spcPct val="0"/>
              </a:spcAft>
              <a:defRPr sz="4400" baseline="-25000">
                <a:solidFill>
                  <a:srgbClr val="775F55"/>
                </a:solidFill>
                <a:latin typeface="Tw Cen MT" charset="0"/>
                <a:ea typeface="Tw Cen MT" charset="0"/>
                <a:cs typeface="Tw Cen MT" charset="0"/>
                <a:sym typeface="Tw Cen MT" charset="0"/>
              </a:defRPr>
            </a:lvl8pPr>
            <a:lvl9pPr marL="3886200" indent="-228600" defTabSz="912813" eaLnBrk="0" fontAlgn="base" hangingPunct="0">
              <a:spcBef>
                <a:spcPct val="0"/>
              </a:spcBef>
              <a:spcAft>
                <a:spcPct val="0"/>
              </a:spcAft>
              <a:defRPr sz="4400" baseline="-25000">
                <a:solidFill>
                  <a:srgbClr val="775F55"/>
                </a:solidFill>
                <a:latin typeface="Tw Cen MT" charset="0"/>
                <a:ea typeface="Tw Cen MT" charset="0"/>
                <a:cs typeface="Tw Cen MT" charset="0"/>
                <a:sym typeface="Tw Cen MT" charset="0"/>
              </a:defRPr>
            </a:lvl9pPr>
          </a:lstStyle>
          <a:p>
            <a:pPr marL="0" lvl="6" algn="ctr" defTabSz="914400" eaLnBrk="1">
              <a:buClr>
                <a:srgbClr val="DD8047"/>
              </a:buClr>
              <a:buSzPct val="60000"/>
              <a:defRPr/>
            </a:pPr>
            <a:r>
              <a:rPr lang="en-US" altLang="en-US" sz="1800" b="1" dirty="0">
                <a:solidFill>
                  <a:srgbClr val="000000"/>
                </a:solidFill>
                <a:sym typeface="Arial" pitchFamily="34" charset="0"/>
              </a:rPr>
              <a:t>Peace</a:t>
            </a:r>
          </a:p>
          <a:p>
            <a:pPr marL="0" lvl="6" algn="ctr" defTabSz="914400" eaLnBrk="1">
              <a:buClr>
                <a:srgbClr val="DD8047"/>
              </a:buClr>
              <a:buSzPct val="60000"/>
              <a:defRPr/>
            </a:pPr>
            <a:r>
              <a:rPr lang="en-US" altLang="en-US" sz="1800" b="1" dirty="0">
                <a:solidFill>
                  <a:srgbClr val="000000"/>
                </a:solidFill>
                <a:sym typeface="Arial" pitchFamily="34" charset="0"/>
              </a:rPr>
              <a:t>making</a:t>
            </a:r>
          </a:p>
          <a:p>
            <a:pPr marL="0" lvl="6" algn="ctr" defTabSz="914400" eaLnBrk="1">
              <a:buClr>
                <a:srgbClr val="DD8047"/>
              </a:buClr>
              <a:buSzPct val="60000"/>
              <a:defRPr/>
            </a:pPr>
            <a:r>
              <a:rPr lang="en-US" altLang="en-US" sz="1800" b="1" dirty="0">
                <a:solidFill>
                  <a:srgbClr val="000000"/>
                </a:solidFill>
                <a:sym typeface="Arial" pitchFamily="34" charset="0"/>
              </a:rPr>
              <a:t>(Mediation)</a:t>
            </a:r>
            <a:endParaRPr lang="en-US" altLang="en-US" sz="1800" b="1" dirty="0">
              <a:solidFill>
                <a:srgbClr val="000000"/>
              </a:solidFill>
            </a:endParaRPr>
          </a:p>
        </p:txBody>
      </p:sp>
      <p:sp>
        <p:nvSpPr>
          <p:cNvPr id="9227" name="Rectangle 11"/>
          <p:cNvSpPr>
            <a:spLocks/>
          </p:cNvSpPr>
          <p:nvPr/>
        </p:nvSpPr>
        <p:spPr bwMode="auto">
          <a:xfrm>
            <a:off x="3844925" y="3605213"/>
            <a:ext cx="1431925" cy="1225550"/>
          </a:xfrm>
          <a:prstGeom prst="rect">
            <a:avLst/>
          </a:prstGeom>
          <a:noFill/>
          <a:ln>
            <a:noFill/>
          </a:ln>
          <a:effectLst/>
          <a:extLst>
            <a:ext uri="{909E8E84-426E-40DD-AFC4-6F175D3DCCD1}"/>
            <a:ext uri="{91240B29-F687-4F45-9708-019B960494DF}"/>
            <a:ext uri="{AF507438-7753-43E0-B8FC-AC1667EBCBE1}"/>
          </a:extLst>
        </p:spPr>
        <p:txBody>
          <a:bodyPr lIns="88896" tIns="50798" rIns="88896" bIns="50798"/>
          <a:lstStyle>
            <a:lvl1pPr defTabSz="912813" eaLnBrk="0">
              <a:defRPr sz="4400" baseline="-25000">
                <a:solidFill>
                  <a:srgbClr val="775F55"/>
                </a:solidFill>
                <a:latin typeface="Tw Cen MT" charset="0"/>
                <a:ea typeface="Tw Cen MT" charset="0"/>
                <a:cs typeface="Tw Cen MT" charset="0"/>
                <a:sym typeface="Tw Cen MT" charset="0"/>
              </a:defRPr>
            </a:lvl1pPr>
            <a:lvl2pPr marL="742950" indent="-285750" defTabSz="912813" eaLnBrk="0">
              <a:defRPr sz="4400" baseline="-25000">
                <a:solidFill>
                  <a:srgbClr val="775F55"/>
                </a:solidFill>
                <a:latin typeface="Tw Cen MT" charset="0"/>
                <a:ea typeface="Tw Cen MT" charset="0"/>
                <a:cs typeface="Tw Cen MT" charset="0"/>
                <a:sym typeface="Tw Cen MT" charset="0"/>
              </a:defRPr>
            </a:lvl2pPr>
            <a:lvl3pPr marL="1143000" indent="-228600" defTabSz="912813" eaLnBrk="0">
              <a:defRPr sz="4400" baseline="-25000">
                <a:solidFill>
                  <a:srgbClr val="775F55"/>
                </a:solidFill>
                <a:latin typeface="Tw Cen MT" charset="0"/>
                <a:ea typeface="Tw Cen MT" charset="0"/>
                <a:cs typeface="Tw Cen MT" charset="0"/>
                <a:sym typeface="Tw Cen MT" charset="0"/>
              </a:defRPr>
            </a:lvl3pPr>
            <a:lvl4pPr marL="1600200" indent="-228600" defTabSz="912813" eaLnBrk="0">
              <a:defRPr sz="4400" baseline="-25000">
                <a:solidFill>
                  <a:srgbClr val="775F55"/>
                </a:solidFill>
                <a:latin typeface="Tw Cen MT" charset="0"/>
                <a:ea typeface="Tw Cen MT" charset="0"/>
                <a:cs typeface="Tw Cen MT" charset="0"/>
                <a:sym typeface="Tw Cen MT" charset="0"/>
              </a:defRPr>
            </a:lvl4pPr>
            <a:lvl5pPr marL="2057400" indent="-228600" defTabSz="912813" eaLnBrk="0">
              <a:defRPr sz="4400" baseline="-25000">
                <a:solidFill>
                  <a:srgbClr val="775F55"/>
                </a:solidFill>
                <a:latin typeface="Tw Cen MT" charset="0"/>
                <a:ea typeface="Tw Cen MT" charset="0"/>
                <a:cs typeface="Tw Cen MT" charset="0"/>
                <a:sym typeface="Tw Cen MT" charset="0"/>
              </a:defRPr>
            </a:lvl5pPr>
            <a:lvl6pPr marL="2514600" indent="-228600" defTabSz="912813" eaLnBrk="0" fontAlgn="base" hangingPunct="0">
              <a:spcBef>
                <a:spcPct val="0"/>
              </a:spcBef>
              <a:spcAft>
                <a:spcPct val="0"/>
              </a:spcAft>
              <a:defRPr sz="4400" baseline="-25000">
                <a:solidFill>
                  <a:srgbClr val="775F55"/>
                </a:solidFill>
                <a:latin typeface="Tw Cen MT" charset="0"/>
                <a:ea typeface="Tw Cen MT" charset="0"/>
                <a:cs typeface="Tw Cen MT" charset="0"/>
                <a:sym typeface="Tw Cen MT" charset="0"/>
              </a:defRPr>
            </a:lvl6pPr>
            <a:lvl7pPr marL="2971800" indent="-228600" defTabSz="912813" eaLnBrk="0" fontAlgn="base" hangingPunct="0">
              <a:spcBef>
                <a:spcPct val="0"/>
              </a:spcBef>
              <a:spcAft>
                <a:spcPct val="0"/>
              </a:spcAft>
              <a:defRPr sz="4400" baseline="-25000">
                <a:solidFill>
                  <a:srgbClr val="775F55"/>
                </a:solidFill>
                <a:latin typeface="Tw Cen MT" charset="0"/>
                <a:ea typeface="Tw Cen MT" charset="0"/>
                <a:cs typeface="Tw Cen MT" charset="0"/>
                <a:sym typeface="Tw Cen MT" charset="0"/>
              </a:defRPr>
            </a:lvl7pPr>
            <a:lvl8pPr marL="3429000" indent="-228600" defTabSz="912813" eaLnBrk="0" fontAlgn="base" hangingPunct="0">
              <a:spcBef>
                <a:spcPct val="0"/>
              </a:spcBef>
              <a:spcAft>
                <a:spcPct val="0"/>
              </a:spcAft>
              <a:defRPr sz="4400" baseline="-25000">
                <a:solidFill>
                  <a:srgbClr val="775F55"/>
                </a:solidFill>
                <a:latin typeface="Tw Cen MT" charset="0"/>
                <a:ea typeface="Tw Cen MT" charset="0"/>
                <a:cs typeface="Tw Cen MT" charset="0"/>
                <a:sym typeface="Tw Cen MT" charset="0"/>
              </a:defRPr>
            </a:lvl8pPr>
            <a:lvl9pPr marL="3886200" indent="-228600" defTabSz="912813" eaLnBrk="0" fontAlgn="base" hangingPunct="0">
              <a:spcBef>
                <a:spcPct val="0"/>
              </a:spcBef>
              <a:spcAft>
                <a:spcPct val="0"/>
              </a:spcAft>
              <a:defRPr sz="4400" baseline="-25000">
                <a:solidFill>
                  <a:srgbClr val="775F55"/>
                </a:solidFill>
                <a:latin typeface="Tw Cen MT" charset="0"/>
                <a:ea typeface="Tw Cen MT" charset="0"/>
                <a:cs typeface="Tw Cen MT" charset="0"/>
                <a:sym typeface="Tw Cen MT" charset="0"/>
              </a:defRPr>
            </a:lvl9pPr>
          </a:lstStyle>
          <a:p>
            <a:pPr marL="0" lvl="6" algn="ctr" defTabSz="914400" eaLnBrk="1">
              <a:buClr>
                <a:srgbClr val="DD8047"/>
              </a:buClr>
              <a:buSzPct val="60000"/>
              <a:defRPr/>
            </a:pPr>
            <a:r>
              <a:rPr lang="en-US" altLang="en-US" sz="1800" b="1" dirty="0">
                <a:solidFill>
                  <a:srgbClr val="000000"/>
                </a:solidFill>
                <a:sym typeface="Arial" pitchFamily="34" charset="0"/>
              </a:rPr>
              <a:t>Peace</a:t>
            </a:r>
          </a:p>
          <a:p>
            <a:pPr marL="0" lvl="6" algn="ctr" defTabSz="914400" eaLnBrk="1">
              <a:buClr>
                <a:srgbClr val="DD8047"/>
              </a:buClr>
              <a:buSzPct val="60000"/>
              <a:defRPr/>
            </a:pPr>
            <a:r>
              <a:rPr lang="en-US" altLang="en-US" sz="1800" b="1" dirty="0">
                <a:solidFill>
                  <a:srgbClr val="000000"/>
                </a:solidFill>
                <a:sym typeface="Arial" pitchFamily="34" charset="0"/>
              </a:rPr>
              <a:t>keeping</a:t>
            </a:r>
            <a:endParaRPr lang="en-US" altLang="en-US" sz="1800" b="1" dirty="0">
              <a:solidFill>
                <a:srgbClr val="000000"/>
              </a:solidFill>
            </a:endParaRPr>
          </a:p>
        </p:txBody>
      </p:sp>
      <p:sp>
        <p:nvSpPr>
          <p:cNvPr id="9228" name="Rectangle 12"/>
          <p:cNvSpPr>
            <a:spLocks/>
          </p:cNvSpPr>
          <p:nvPr/>
        </p:nvSpPr>
        <p:spPr bwMode="auto">
          <a:xfrm>
            <a:off x="4981575" y="3641725"/>
            <a:ext cx="1647825" cy="1189038"/>
          </a:xfrm>
          <a:prstGeom prst="rect">
            <a:avLst/>
          </a:prstGeom>
          <a:noFill/>
          <a:ln>
            <a:noFill/>
          </a:ln>
          <a:effectLst/>
          <a:extLst>
            <a:ext uri="{909E8E84-426E-40DD-AFC4-6F175D3DCCD1}"/>
            <a:ext uri="{91240B29-F687-4F45-9708-019B960494DF}"/>
            <a:ext uri="{AF507438-7753-43E0-B8FC-AC1667EBCBE1}"/>
          </a:extLst>
        </p:spPr>
        <p:txBody>
          <a:bodyPr lIns="88896" tIns="50798" rIns="88896" bIns="50798"/>
          <a:lstStyle>
            <a:lvl1pPr defTabSz="912813" eaLnBrk="0">
              <a:defRPr sz="4400" baseline="-25000">
                <a:solidFill>
                  <a:srgbClr val="775F55"/>
                </a:solidFill>
                <a:latin typeface="Tw Cen MT" charset="0"/>
                <a:ea typeface="Tw Cen MT" charset="0"/>
                <a:cs typeface="Tw Cen MT" charset="0"/>
                <a:sym typeface="Tw Cen MT" charset="0"/>
              </a:defRPr>
            </a:lvl1pPr>
            <a:lvl2pPr marL="742950" indent="-285750" defTabSz="912813" eaLnBrk="0">
              <a:defRPr sz="4400" baseline="-25000">
                <a:solidFill>
                  <a:srgbClr val="775F55"/>
                </a:solidFill>
                <a:latin typeface="Tw Cen MT" charset="0"/>
                <a:ea typeface="Tw Cen MT" charset="0"/>
                <a:cs typeface="Tw Cen MT" charset="0"/>
                <a:sym typeface="Tw Cen MT" charset="0"/>
              </a:defRPr>
            </a:lvl2pPr>
            <a:lvl3pPr marL="1143000" indent="-228600" defTabSz="912813" eaLnBrk="0">
              <a:defRPr sz="4400" baseline="-25000">
                <a:solidFill>
                  <a:srgbClr val="775F55"/>
                </a:solidFill>
                <a:latin typeface="Tw Cen MT" charset="0"/>
                <a:ea typeface="Tw Cen MT" charset="0"/>
                <a:cs typeface="Tw Cen MT" charset="0"/>
                <a:sym typeface="Tw Cen MT" charset="0"/>
              </a:defRPr>
            </a:lvl3pPr>
            <a:lvl4pPr marL="1600200" indent="-228600" defTabSz="912813" eaLnBrk="0">
              <a:defRPr sz="4400" baseline="-25000">
                <a:solidFill>
                  <a:srgbClr val="775F55"/>
                </a:solidFill>
                <a:latin typeface="Tw Cen MT" charset="0"/>
                <a:ea typeface="Tw Cen MT" charset="0"/>
                <a:cs typeface="Tw Cen MT" charset="0"/>
                <a:sym typeface="Tw Cen MT" charset="0"/>
              </a:defRPr>
            </a:lvl4pPr>
            <a:lvl5pPr marL="2057400" indent="-228600" defTabSz="912813" eaLnBrk="0">
              <a:defRPr sz="4400" baseline="-25000">
                <a:solidFill>
                  <a:srgbClr val="775F55"/>
                </a:solidFill>
                <a:latin typeface="Tw Cen MT" charset="0"/>
                <a:ea typeface="Tw Cen MT" charset="0"/>
                <a:cs typeface="Tw Cen MT" charset="0"/>
                <a:sym typeface="Tw Cen MT" charset="0"/>
              </a:defRPr>
            </a:lvl5pPr>
            <a:lvl6pPr marL="2514600" indent="-228600" defTabSz="912813" eaLnBrk="0" fontAlgn="base" hangingPunct="0">
              <a:spcBef>
                <a:spcPct val="0"/>
              </a:spcBef>
              <a:spcAft>
                <a:spcPct val="0"/>
              </a:spcAft>
              <a:defRPr sz="4400" baseline="-25000">
                <a:solidFill>
                  <a:srgbClr val="775F55"/>
                </a:solidFill>
                <a:latin typeface="Tw Cen MT" charset="0"/>
                <a:ea typeface="Tw Cen MT" charset="0"/>
                <a:cs typeface="Tw Cen MT" charset="0"/>
                <a:sym typeface="Tw Cen MT" charset="0"/>
              </a:defRPr>
            </a:lvl6pPr>
            <a:lvl7pPr marL="2971800" indent="-228600" defTabSz="912813" eaLnBrk="0" fontAlgn="base" hangingPunct="0">
              <a:spcBef>
                <a:spcPct val="0"/>
              </a:spcBef>
              <a:spcAft>
                <a:spcPct val="0"/>
              </a:spcAft>
              <a:defRPr sz="4400" baseline="-25000">
                <a:solidFill>
                  <a:srgbClr val="775F55"/>
                </a:solidFill>
                <a:latin typeface="Tw Cen MT" charset="0"/>
                <a:ea typeface="Tw Cen MT" charset="0"/>
                <a:cs typeface="Tw Cen MT" charset="0"/>
                <a:sym typeface="Tw Cen MT" charset="0"/>
              </a:defRPr>
            </a:lvl7pPr>
            <a:lvl8pPr marL="3429000" indent="-228600" defTabSz="912813" eaLnBrk="0" fontAlgn="base" hangingPunct="0">
              <a:spcBef>
                <a:spcPct val="0"/>
              </a:spcBef>
              <a:spcAft>
                <a:spcPct val="0"/>
              </a:spcAft>
              <a:defRPr sz="4400" baseline="-25000">
                <a:solidFill>
                  <a:srgbClr val="775F55"/>
                </a:solidFill>
                <a:latin typeface="Tw Cen MT" charset="0"/>
                <a:ea typeface="Tw Cen MT" charset="0"/>
                <a:cs typeface="Tw Cen MT" charset="0"/>
                <a:sym typeface="Tw Cen MT" charset="0"/>
              </a:defRPr>
            </a:lvl8pPr>
            <a:lvl9pPr marL="3886200" indent="-228600" defTabSz="912813" eaLnBrk="0" fontAlgn="base" hangingPunct="0">
              <a:spcBef>
                <a:spcPct val="0"/>
              </a:spcBef>
              <a:spcAft>
                <a:spcPct val="0"/>
              </a:spcAft>
              <a:defRPr sz="4400" baseline="-25000">
                <a:solidFill>
                  <a:srgbClr val="775F55"/>
                </a:solidFill>
                <a:latin typeface="Tw Cen MT" charset="0"/>
                <a:ea typeface="Tw Cen MT" charset="0"/>
                <a:cs typeface="Tw Cen MT" charset="0"/>
                <a:sym typeface="Tw Cen MT" charset="0"/>
              </a:defRPr>
            </a:lvl9pPr>
          </a:lstStyle>
          <a:p>
            <a:pPr marL="0" lvl="6" algn="ctr" defTabSz="914400" eaLnBrk="1">
              <a:buClr>
                <a:srgbClr val="DD8047"/>
              </a:buClr>
              <a:buSzPct val="60000"/>
              <a:defRPr/>
            </a:pPr>
            <a:r>
              <a:rPr lang="en-US" altLang="en-US" sz="1800" b="1" dirty="0">
                <a:solidFill>
                  <a:srgbClr val="000000"/>
                </a:solidFill>
                <a:sym typeface="Arial" pitchFamily="34" charset="0"/>
              </a:rPr>
              <a:t>Peace</a:t>
            </a:r>
          </a:p>
          <a:p>
            <a:pPr marL="0" lvl="6" algn="ctr" defTabSz="914400" eaLnBrk="1">
              <a:buClr>
                <a:srgbClr val="DD8047"/>
              </a:buClr>
              <a:buSzPct val="60000"/>
              <a:defRPr/>
            </a:pPr>
            <a:r>
              <a:rPr lang="en-US" altLang="en-US" sz="1800" b="1" dirty="0">
                <a:solidFill>
                  <a:srgbClr val="000000"/>
                </a:solidFill>
                <a:sym typeface="Arial" pitchFamily="34" charset="0"/>
              </a:rPr>
              <a:t>building</a:t>
            </a:r>
            <a:endParaRPr lang="en-US" altLang="en-US" sz="1800" b="1" dirty="0">
              <a:solidFill>
                <a:srgbClr val="000000"/>
              </a:solidFill>
            </a:endParaRPr>
          </a:p>
        </p:txBody>
      </p:sp>
      <p:sp>
        <p:nvSpPr>
          <p:cNvPr id="9229" name="Rectangle 13"/>
          <p:cNvSpPr>
            <a:spLocks/>
          </p:cNvSpPr>
          <p:nvPr/>
        </p:nvSpPr>
        <p:spPr bwMode="auto">
          <a:xfrm>
            <a:off x="6629400" y="3714750"/>
            <a:ext cx="2152650" cy="411163"/>
          </a:xfrm>
          <a:prstGeom prst="rect">
            <a:avLst/>
          </a:prstGeom>
          <a:noFill/>
          <a:ln>
            <a:noFill/>
          </a:ln>
          <a:effectLst/>
          <a:extLst>
            <a:ext uri="{909E8E84-426E-40DD-AFC4-6F175D3DCCD1}"/>
            <a:ext uri="{91240B29-F687-4F45-9708-019B960494DF}"/>
            <a:ext uri="{AF507438-7753-43E0-B8FC-AC1667EBCBE1}"/>
          </a:extLst>
        </p:spPr>
        <p:txBody>
          <a:bodyPr lIns="88896" tIns="50798" rIns="88896" bIns="50798"/>
          <a:lstStyle>
            <a:lvl1pPr defTabSz="912813" eaLnBrk="0">
              <a:defRPr sz="4400" baseline="-25000">
                <a:solidFill>
                  <a:srgbClr val="775F55"/>
                </a:solidFill>
                <a:latin typeface="Tw Cen MT" charset="0"/>
                <a:ea typeface="Tw Cen MT" charset="0"/>
                <a:cs typeface="Tw Cen MT" charset="0"/>
                <a:sym typeface="Tw Cen MT" charset="0"/>
              </a:defRPr>
            </a:lvl1pPr>
            <a:lvl2pPr marL="742950" indent="-285750" defTabSz="912813" eaLnBrk="0">
              <a:defRPr sz="4400" baseline="-25000">
                <a:solidFill>
                  <a:srgbClr val="775F55"/>
                </a:solidFill>
                <a:latin typeface="Tw Cen MT" charset="0"/>
                <a:ea typeface="Tw Cen MT" charset="0"/>
                <a:cs typeface="Tw Cen MT" charset="0"/>
                <a:sym typeface="Tw Cen MT" charset="0"/>
              </a:defRPr>
            </a:lvl2pPr>
            <a:lvl3pPr marL="1143000" indent="-228600" defTabSz="912813" eaLnBrk="0">
              <a:defRPr sz="4400" baseline="-25000">
                <a:solidFill>
                  <a:srgbClr val="775F55"/>
                </a:solidFill>
                <a:latin typeface="Tw Cen MT" charset="0"/>
                <a:ea typeface="Tw Cen MT" charset="0"/>
                <a:cs typeface="Tw Cen MT" charset="0"/>
                <a:sym typeface="Tw Cen MT" charset="0"/>
              </a:defRPr>
            </a:lvl3pPr>
            <a:lvl4pPr marL="1600200" indent="-228600" defTabSz="912813" eaLnBrk="0">
              <a:defRPr sz="4400" baseline="-25000">
                <a:solidFill>
                  <a:srgbClr val="775F55"/>
                </a:solidFill>
                <a:latin typeface="Tw Cen MT" charset="0"/>
                <a:ea typeface="Tw Cen MT" charset="0"/>
                <a:cs typeface="Tw Cen MT" charset="0"/>
                <a:sym typeface="Tw Cen MT" charset="0"/>
              </a:defRPr>
            </a:lvl4pPr>
            <a:lvl5pPr marL="2057400" indent="-228600" defTabSz="912813" eaLnBrk="0">
              <a:defRPr sz="4400" baseline="-25000">
                <a:solidFill>
                  <a:srgbClr val="775F55"/>
                </a:solidFill>
                <a:latin typeface="Tw Cen MT" charset="0"/>
                <a:ea typeface="Tw Cen MT" charset="0"/>
                <a:cs typeface="Tw Cen MT" charset="0"/>
                <a:sym typeface="Tw Cen MT" charset="0"/>
              </a:defRPr>
            </a:lvl5pPr>
            <a:lvl6pPr marL="2514600" indent="-228600" defTabSz="912813" eaLnBrk="0" fontAlgn="base" hangingPunct="0">
              <a:spcBef>
                <a:spcPct val="0"/>
              </a:spcBef>
              <a:spcAft>
                <a:spcPct val="0"/>
              </a:spcAft>
              <a:defRPr sz="4400" baseline="-25000">
                <a:solidFill>
                  <a:srgbClr val="775F55"/>
                </a:solidFill>
                <a:latin typeface="Tw Cen MT" charset="0"/>
                <a:ea typeface="Tw Cen MT" charset="0"/>
                <a:cs typeface="Tw Cen MT" charset="0"/>
                <a:sym typeface="Tw Cen MT" charset="0"/>
              </a:defRPr>
            </a:lvl6pPr>
            <a:lvl7pPr marL="2971800" indent="-228600" defTabSz="912813" eaLnBrk="0" fontAlgn="base" hangingPunct="0">
              <a:spcBef>
                <a:spcPct val="0"/>
              </a:spcBef>
              <a:spcAft>
                <a:spcPct val="0"/>
              </a:spcAft>
              <a:defRPr sz="4400" baseline="-25000">
                <a:solidFill>
                  <a:srgbClr val="775F55"/>
                </a:solidFill>
                <a:latin typeface="Tw Cen MT" charset="0"/>
                <a:ea typeface="Tw Cen MT" charset="0"/>
                <a:cs typeface="Tw Cen MT" charset="0"/>
                <a:sym typeface="Tw Cen MT" charset="0"/>
              </a:defRPr>
            </a:lvl7pPr>
            <a:lvl8pPr marL="3429000" indent="-228600" defTabSz="912813" eaLnBrk="0" fontAlgn="base" hangingPunct="0">
              <a:spcBef>
                <a:spcPct val="0"/>
              </a:spcBef>
              <a:spcAft>
                <a:spcPct val="0"/>
              </a:spcAft>
              <a:defRPr sz="4400" baseline="-25000">
                <a:solidFill>
                  <a:srgbClr val="775F55"/>
                </a:solidFill>
                <a:latin typeface="Tw Cen MT" charset="0"/>
                <a:ea typeface="Tw Cen MT" charset="0"/>
                <a:cs typeface="Tw Cen MT" charset="0"/>
                <a:sym typeface="Tw Cen MT" charset="0"/>
              </a:defRPr>
            </a:lvl8pPr>
            <a:lvl9pPr marL="3886200" indent="-228600" defTabSz="912813" eaLnBrk="0" fontAlgn="base" hangingPunct="0">
              <a:spcBef>
                <a:spcPct val="0"/>
              </a:spcBef>
              <a:spcAft>
                <a:spcPct val="0"/>
              </a:spcAft>
              <a:defRPr sz="4400" baseline="-25000">
                <a:solidFill>
                  <a:srgbClr val="775F55"/>
                </a:solidFill>
                <a:latin typeface="Tw Cen MT" charset="0"/>
                <a:ea typeface="Tw Cen MT" charset="0"/>
                <a:cs typeface="Tw Cen MT" charset="0"/>
                <a:sym typeface="Tw Cen MT" charset="0"/>
              </a:defRPr>
            </a:lvl9pPr>
          </a:lstStyle>
          <a:p>
            <a:pPr marL="0" lvl="6" algn="ctr" defTabSz="914400" eaLnBrk="1">
              <a:buClr>
                <a:srgbClr val="DD8047"/>
              </a:buClr>
              <a:buSzPct val="60000"/>
              <a:defRPr/>
            </a:pPr>
            <a:r>
              <a:rPr lang="en-US" altLang="en-US" sz="1800" b="1" dirty="0">
                <a:solidFill>
                  <a:srgbClr val="000000"/>
                </a:solidFill>
                <a:sym typeface="Arial" pitchFamily="34" charset="0"/>
              </a:rPr>
              <a:t>Development</a:t>
            </a:r>
            <a:endParaRPr lang="en-US" altLang="en-US" sz="1800" b="1" dirty="0">
              <a:solidFill>
                <a:srgbClr val="000000"/>
              </a:solidFill>
            </a:endParaRPr>
          </a:p>
        </p:txBody>
      </p:sp>
      <p:sp>
        <p:nvSpPr>
          <p:cNvPr id="9230" name="Rectangle 14"/>
          <p:cNvSpPr>
            <a:spLocks/>
          </p:cNvSpPr>
          <p:nvPr/>
        </p:nvSpPr>
        <p:spPr bwMode="auto">
          <a:xfrm>
            <a:off x="1866900" y="4867275"/>
            <a:ext cx="5224463" cy="465138"/>
          </a:xfrm>
          <a:prstGeom prst="rect">
            <a:avLst/>
          </a:prstGeom>
          <a:noFill/>
          <a:ln>
            <a:noFill/>
          </a:ln>
          <a:effectLst/>
          <a:extLst>
            <a:ext uri="{909E8E84-426E-40DD-AFC4-6F175D3DCCD1}"/>
            <a:ext uri="{91240B29-F687-4F45-9708-019B960494DF}"/>
            <a:ext uri="{AF507438-7753-43E0-B8FC-AC1667EBCBE1}"/>
          </a:extLst>
        </p:spPr>
        <p:txBody>
          <a:bodyPr lIns="88896" tIns="50798" rIns="88896" bIns="50798"/>
          <a:lstStyle>
            <a:lvl1pPr defTabSz="912813" eaLnBrk="0">
              <a:defRPr sz="4400" baseline="-25000">
                <a:solidFill>
                  <a:srgbClr val="775F55"/>
                </a:solidFill>
                <a:latin typeface="Tw Cen MT" charset="0"/>
                <a:ea typeface="Tw Cen MT" charset="0"/>
                <a:cs typeface="Tw Cen MT" charset="0"/>
                <a:sym typeface="Tw Cen MT" charset="0"/>
              </a:defRPr>
            </a:lvl1pPr>
            <a:lvl2pPr marL="742950" indent="-285750" defTabSz="912813" eaLnBrk="0">
              <a:defRPr sz="4400" baseline="-25000">
                <a:solidFill>
                  <a:srgbClr val="775F55"/>
                </a:solidFill>
                <a:latin typeface="Tw Cen MT" charset="0"/>
                <a:ea typeface="Tw Cen MT" charset="0"/>
                <a:cs typeface="Tw Cen MT" charset="0"/>
                <a:sym typeface="Tw Cen MT" charset="0"/>
              </a:defRPr>
            </a:lvl2pPr>
            <a:lvl3pPr marL="1143000" indent="-228600" defTabSz="912813" eaLnBrk="0">
              <a:defRPr sz="4400" baseline="-25000">
                <a:solidFill>
                  <a:srgbClr val="775F55"/>
                </a:solidFill>
                <a:latin typeface="Tw Cen MT" charset="0"/>
                <a:ea typeface="Tw Cen MT" charset="0"/>
                <a:cs typeface="Tw Cen MT" charset="0"/>
                <a:sym typeface="Tw Cen MT" charset="0"/>
              </a:defRPr>
            </a:lvl3pPr>
            <a:lvl4pPr marL="1600200" indent="-228600" defTabSz="912813" eaLnBrk="0">
              <a:defRPr sz="4400" baseline="-25000">
                <a:solidFill>
                  <a:srgbClr val="775F55"/>
                </a:solidFill>
                <a:latin typeface="Tw Cen MT" charset="0"/>
                <a:ea typeface="Tw Cen MT" charset="0"/>
                <a:cs typeface="Tw Cen MT" charset="0"/>
                <a:sym typeface="Tw Cen MT" charset="0"/>
              </a:defRPr>
            </a:lvl4pPr>
            <a:lvl5pPr marL="2057400" indent="-228600" defTabSz="912813" eaLnBrk="0">
              <a:defRPr sz="4400" baseline="-25000">
                <a:solidFill>
                  <a:srgbClr val="775F55"/>
                </a:solidFill>
                <a:latin typeface="Tw Cen MT" charset="0"/>
                <a:ea typeface="Tw Cen MT" charset="0"/>
                <a:cs typeface="Tw Cen MT" charset="0"/>
                <a:sym typeface="Tw Cen MT" charset="0"/>
              </a:defRPr>
            </a:lvl5pPr>
            <a:lvl6pPr marL="2514600" indent="-228600" defTabSz="912813" eaLnBrk="0" fontAlgn="base" hangingPunct="0">
              <a:spcBef>
                <a:spcPct val="0"/>
              </a:spcBef>
              <a:spcAft>
                <a:spcPct val="0"/>
              </a:spcAft>
              <a:defRPr sz="4400" baseline="-25000">
                <a:solidFill>
                  <a:srgbClr val="775F55"/>
                </a:solidFill>
                <a:latin typeface="Tw Cen MT" charset="0"/>
                <a:ea typeface="Tw Cen MT" charset="0"/>
                <a:cs typeface="Tw Cen MT" charset="0"/>
                <a:sym typeface="Tw Cen MT" charset="0"/>
              </a:defRPr>
            </a:lvl6pPr>
            <a:lvl7pPr marL="2971800" indent="-228600" defTabSz="912813" eaLnBrk="0" fontAlgn="base" hangingPunct="0">
              <a:spcBef>
                <a:spcPct val="0"/>
              </a:spcBef>
              <a:spcAft>
                <a:spcPct val="0"/>
              </a:spcAft>
              <a:defRPr sz="4400" baseline="-25000">
                <a:solidFill>
                  <a:srgbClr val="775F55"/>
                </a:solidFill>
                <a:latin typeface="Tw Cen MT" charset="0"/>
                <a:ea typeface="Tw Cen MT" charset="0"/>
                <a:cs typeface="Tw Cen MT" charset="0"/>
                <a:sym typeface="Tw Cen MT" charset="0"/>
              </a:defRPr>
            </a:lvl7pPr>
            <a:lvl8pPr marL="3429000" indent="-228600" defTabSz="912813" eaLnBrk="0" fontAlgn="base" hangingPunct="0">
              <a:spcBef>
                <a:spcPct val="0"/>
              </a:spcBef>
              <a:spcAft>
                <a:spcPct val="0"/>
              </a:spcAft>
              <a:defRPr sz="4400" baseline="-25000">
                <a:solidFill>
                  <a:srgbClr val="775F55"/>
                </a:solidFill>
                <a:latin typeface="Tw Cen MT" charset="0"/>
                <a:ea typeface="Tw Cen MT" charset="0"/>
                <a:cs typeface="Tw Cen MT" charset="0"/>
                <a:sym typeface="Tw Cen MT" charset="0"/>
              </a:defRPr>
            </a:lvl8pPr>
            <a:lvl9pPr marL="3886200" indent="-228600" defTabSz="912813" eaLnBrk="0" fontAlgn="base" hangingPunct="0">
              <a:spcBef>
                <a:spcPct val="0"/>
              </a:spcBef>
              <a:spcAft>
                <a:spcPct val="0"/>
              </a:spcAft>
              <a:defRPr sz="4400" baseline="-25000">
                <a:solidFill>
                  <a:srgbClr val="775F55"/>
                </a:solidFill>
                <a:latin typeface="Tw Cen MT" charset="0"/>
                <a:ea typeface="Tw Cen MT" charset="0"/>
                <a:cs typeface="Tw Cen MT" charset="0"/>
                <a:sym typeface="Tw Cen MT" charset="0"/>
              </a:defRPr>
            </a:lvl9pPr>
          </a:lstStyle>
          <a:p>
            <a:pPr marL="0" lvl="6" algn="ctr" defTabSz="914400" eaLnBrk="1">
              <a:buClr>
                <a:srgbClr val="DD8047"/>
              </a:buClr>
              <a:buSzPct val="60000"/>
              <a:defRPr/>
            </a:pPr>
            <a:r>
              <a:rPr lang="en-US" altLang="en-US" sz="2400" b="1" dirty="0">
                <a:solidFill>
                  <a:srgbClr val="000000"/>
                </a:solidFill>
                <a:sym typeface="Arial" pitchFamily="34" charset="0"/>
              </a:rPr>
              <a:t>PB important to prevent relapse and failed states</a:t>
            </a:r>
            <a:endParaRPr lang="en-US" altLang="en-US" sz="2400" b="1" dirty="0">
              <a:solidFill>
                <a:srgbClr val="000000"/>
              </a:solidFill>
              <a:sym typeface="Helvetica" charset="0"/>
            </a:endParaRPr>
          </a:p>
        </p:txBody>
      </p:sp>
      <p:sp>
        <p:nvSpPr>
          <p:cNvPr id="9231" name="Rectangle 15"/>
          <p:cNvSpPr>
            <a:spLocks/>
          </p:cNvSpPr>
          <p:nvPr/>
        </p:nvSpPr>
        <p:spPr bwMode="auto">
          <a:xfrm>
            <a:off x="6911975" y="1660525"/>
            <a:ext cx="2413000" cy="830263"/>
          </a:xfrm>
          <a:prstGeom prst="rect">
            <a:avLst/>
          </a:prstGeom>
          <a:noFill/>
          <a:ln>
            <a:noFill/>
          </a:ln>
          <a:effectLst/>
          <a:extLst>
            <a:ext uri="{909E8E84-426E-40DD-AFC4-6F175D3DCCD1}"/>
            <a:ext uri="{91240B29-F687-4F45-9708-019B960494DF}"/>
            <a:ext uri="{AF507438-7753-43E0-B8FC-AC1667EBCBE1}"/>
          </a:extLst>
        </p:spPr>
        <p:txBody>
          <a:bodyPr lIns="88896" tIns="50798" rIns="88896" bIns="50798"/>
          <a:lstStyle/>
          <a:p>
            <a:pPr marL="0" lvl="6" algn="ctr" fontAlgn="base" hangingPunct="0">
              <a:spcBef>
                <a:spcPct val="0"/>
              </a:spcBef>
              <a:spcAft>
                <a:spcPct val="0"/>
              </a:spcAft>
              <a:buClr>
                <a:srgbClr val="DD8047"/>
              </a:buClr>
              <a:buSzPct val="60000"/>
              <a:defRPr/>
            </a:pPr>
            <a:r>
              <a:rPr lang="en-US" sz="2800" b="1" dirty="0">
                <a:solidFill>
                  <a:srgbClr val="000000"/>
                </a:solidFill>
                <a:latin typeface="Tw Cen MT" charset="0"/>
                <a:ea typeface="Tw Cen MT" charset="0"/>
                <a:cs typeface="Tw Cen MT" charset="0"/>
                <a:sym typeface="Arial" pitchFamily="34" charset="0"/>
              </a:rPr>
              <a:t>SUSTAINABLE </a:t>
            </a:r>
          </a:p>
          <a:p>
            <a:pPr marL="0" lvl="6" algn="ctr" fontAlgn="base" hangingPunct="0">
              <a:spcBef>
                <a:spcPct val="0"/>
              </a:spcBef>
              <a:spcAft>
                <a:spcPct val="0"/>
              </a:spcAft>
              <a:buClr>
                <a:srgbClr val="DD8047"/>
              </a:buClr>
              <a:buSzPct val="60000"/>
              <a:defRPr/>
            </a:pPr>
            <a:r>
              <a:rPr lang="en-US" sz="2800" b="1" dirty="0">
                <a:solidFill>
                  <a:srgbClr val="000000"/>
                </a:solidFill>
                <a:latin typeface="Tw Cen MT" charset="0"/>
                <a:ea typeface="Tw Cen MT" charset="0"/>
                <a:cs typeface="Tw Cen MT" charset="0"/>
                <a:sym typeface="Arial" pitchFamily="34" charset="0"/>
              </a:rPr>
              <a:t>PEACE</a:t>
            </a:r>
            <a:endParaRPr lang="en-US" sz="2800" b="1" dirty="0">
              <a:solidFill>
                <a:srgbClr val="000000"/>
              </a:solidFill>
              <a:latin typeface="Tw Cen MT" charset="0"/>
              <a:ea typeface="Tw Cen MT" charset="0"/>
              <a:cs typeface="Tw Cen MT" charset="0"/>
              <a:sym typeface="Helvetica" charset="0"/>
            </a:endParaRPr>
          </a:p>
        </p:txBody>
      </p:sp>
      <p:sp>
        <p:nvSpPr>
          <p:cNvPr id="9232" name="Rectangle 16"/>
          <p:cNvSpPr>
            <a:spLocks/>
          </p:cNvSpPr>
          <p:nvPr/>
        </p:nvSpPr>
        <p:spPr bwMode="auto">
          <a:xfrm>
            <a:off x="538163" y="114300"/>
            <a:ext cx="7921625" cy="906463"/>
          </a:xfrm>
          <a:prstGeom prst="rect">
            <a:avLst/>
          </a:prstGeom>
          <a:noFill/>
          <a:ln>
            <a:noFill/>
          </a:ln>
          <a:effectLst/>
          <a:extLst>
            <a:ext uri="{909E8E84-426E-40DD-AFC4-6F175D3DCCD1}"/>
            <a:ext uri="{91240B29-F687-4F45-9708-019B960494DF}"/>
            <a:ext uri="{AF507438-7753-43E0-B8FC-AC1667EBCBE1}"/>
          </a:extLst>
        </p:spPr>
        <p:txBody>
          <a:bodyPr lIns="88896" tIns="50798" rIns="88896" bIns="50798" anchor="ctr"/>
          <a:lstStyle>
            <a:lvl1pPr defTabSz="912813" eaLnBrk="0">
              <a:defRPr sz="4400" baseline="-25000">
                <a:solidFill>
                  <a:srgbClr val="775F55"/>
                </a:solidFill>
                <a:latin typeface="Tw Cen MT" charset="0"/>
                <a:ea typeface="Tw Cen MT" charset="0"/>
                <a:cs typeface="Tw Cen MT" charset="0"/>
                <a:sym typeface="Tw Cen MT" charset="0"/>
              </a:defRPr>
            </a:lvl1pPr>
            <a:lvl2pPr marL="742950" indent="-285750" defTabSz="912813" eaLnBrk="0">
              <a:defRPr sz="4400" baseline="-25000">
                <a:solidFill>
                  <a:srgbClr val="775F55"/>
                </a:solidFill>
                <a:latin typeface="Tw Cen MT" charset="0"/>
                <a:ea typeface="Tw Cen MT" charset="0"/>
                <a:cs typeface="Tw Cen MT" charset="0"/>
                <a:sym typeface="Tw Cen MT" charset="0"/>
              </a:defRPr>
            </a:lvl2pPr>
            <a:lvl3pPr marL="1143000" indent="-228600" defTabSz="912813" eaLnBrk="0">
              <a:defRPr sz="4400" baseline="-25000">
                <a:solidFill>
                  <a:srgbClr val="775F55"/>
                </a:solidFill>
                <a:latin typeface="Tw Cen MT" charset="0"/>
                <a:ea typeface="Tw Cen MT" charset="0"/>
                <a:cs typeface="Tw Cen MT" charset="0"/>
                <a:sym typeface="Tw Cen MT" charset="0"/>
              </a:defRPr>
            </a:lvl3pPr>
            <a:lvl4pPr marL="1600200" indent="-228600" defTabSz="912813" eaLnBrk="0">
              <a:defRPr sz="4400" baseline="-25000">
                <a:solidFill>
                  <a:srgbClr val="775F55"/>
                </a:solidFill>
                <a:latin typeface="Tw Cen MT" charset="0"/>
                <a:ea typeface="Tw Cen MT" charset="0"/>
                <a:cs typeface="Tw Cen MT" charset="0"/>
                <a:sym typeface="Tw Cen MT" charset="0"/>
              </a:defRPr>
            </a:lvl4pPr>
            <a:lvl5pPr marL="2057400" indent="-228600" defTabSz="912813" eaLnBrk="0">
              <a:defRPr sz="4400" baseline="-25000">
                <a:solidFill>
                  <a:srgbClr val="775F55"/>
                </a:solidFill>
                <a:latin typeface="Tw Cen MT" charset="0"/>
                <a:ea typeface="Tw Cen MT" charset="0"/>
                <a:cs typeface="Tw Cen MT" charset="0"/>
                <a:sym typeface="Tw Cen MT" charset="0"/>
              </a:defRPr>
            </a:lvl5pPr>
            <a:lvl6pPr marL="2514600" indent="-228600" defTabSz="912813" eaLnBrk="0" fontAlgn="base" hangingPunct="0">
              <a:spcBef>
                <a:spcPct val="0"/>
              </a:spcBef>
              <a:spcAft>
                <a:spcPct val="0"/>
              </a:spcAft>
              <a:defRPr sz="4400" baseline="-25000">
                <a:solidFill>
                  <a:srgbClr val="775F55"/>
                </a:solidFill>
                <a:latin typeface="Tw Cen MT" charset="0"/>
                <a:ea typeface="Tw Cen MT" charset="0"/>
                <a:cs typeface="Tw Cen MT" charset="0"/>
                <a:sym typeface="Tw Cen MT" charset="0"/>
              </a:defRPr>
            </a:lvl6pPr>
            <a:lvl7pPr marL="2971800" indent="-228600" defTabSz="912813" eaLnBrk="0" fontAlgn="base" hangingPunct="0">
              <a:spcBef>
                <a:spcPct val="0"/>
              </a:spcBef>
              <a:spcAft>
                <a:spcPct val="0"/>
              </a:spcAft>
              <a:defRPr sz="4400" baseline="-25000">
                <a:solidFill>
                  <a:srgbClr val="775F55"/>
                </a:solidFill>
                <a:latin typeface="Tw Cen MT" charset="0"/>
                <a:ea typeface="Tw Cen MT" charset="0"/>
                <a:cs typeface="Tw Cen MT" charset="0"/>
                <a:sym typeface="Tw Cen MT" charset="0"/>
              </a:defRPr>
            </a:lvl7pPr>
            <a:lvl8pPr marL="3429000" indent="-228600" defTabSz="912813" eaLnBrk="0" fontAlgn="base" hangingPunct="0">
              <a:spcBef>
                <a:spcPct val="0"/>
              </a:spcBef>
              <a:spcAft>
                <a:spcPct val="0"/>
              </a:spcAft>
              <a:defRPr sz="4400" baseline="-25000">
                <a:solidFill>
                  <a:srgbClr val="775F55"/>
                </a:solidFill>
                <a:latin typeface="Tw Cen MT" charset="0"/>
                <a:ea typeface="Tw Cen MT" charset="0"/>
                <a:cs typeface="Tw Cen MT" charset="0"/>
                <a:sym typeface="Tw Cen MT" charset="0"/>
              </a:defRPr>
            </a:lvl8pPr>
            <a:lvl9pPr marL="3886200" indent="-228600" defTabSz="912813" eaLnBrk="0" fontAlgn="base" hangingPunct="0">
              <a:spcBef>
                <a:spcPct val="0"/>
              </a:spcBef>
              <a:spcAft>
                <a:spcPct val="0"/>
              </a:spcAft>
              <a:defRPr sz="4400" baseline="-25000">
                <a:solidFill>
                  <a:srgbClr val="775F55"/>
                </a:solidFill>
                <a:latin typeface="Tw Cen MT" charset="0"/>
                <a:ea typeface="Tw Cen MT" charset="0"/>
                <a:cs typeface="Tw Cen MT" charset="0"/>
                <a:sym typeface="Tw Cen MT" charset="0"/>
              </a:defRPr>
            </a:lvl9pPr>
          </a:lstStyle>
          <a:p>
            <a:pPr marL="0" lvl="6" indent="0" algn="ctr" defTabSz="914400" eaLnBrk="1">
              <a:buClr>
                <a:srgbClr val="DD8047"/>
              </a:buClr>
              <a:buSzPct val="60000"/>
              <a:defRPr/>
            </a:pPr>
            <a:r>
              <a:rPr lang="en-US" altLang="en-US" sz="3600" b="1" dirty="0" smtClean="0">
                <a:solidFill>
                  <a:srgbClr val="000000"/>
                </a:solidFill>
                <a:sym typeface="Arial" pitchFamily="34" charset="0"/>
              </a:rPr>
              <a:t>Stages </a:t>
            </a:r>
            <a:r>
              <a:rPr lang="en-US" altLang="en-US" sz="3600" b="1" dirty="0">
                <a:solidFill>
                  <a:srgbClr val="000000"/>
                </a:solidFill>
                <a:sym typeface="Arial" pitchFamily="34" charset="0"/>
              </a:rPr>
              <a:t>of </a:t>
            </a:r>
            <a:r>
              <a:rPr lang="en-US" altLang="en-US" sz="3600" b="1" dirty="0" smtClean="0">
                <a:solidFill>
                  <a:srgbClr val="000000"/>
                </a:solidFill>
                <a:sym typeface="Arial" pitchFamily="34" charset="0"/>
              </a:rPr>
              <a:t>UN </a:t>
            </a:r>
            <a:r>
              <a:rPr lang="en-US" altLang="en-US" sz="3600" b="1" dirty="0">
                <a:solidFill>
                  <a:srgbClr val="000000"/>
                </a:solidFill>
                <a:sym typeface="Arial" pitchFamily="34" charset="0"/>
              </a:rPr>
              <a:t>i</a:t>
            </a:r>
            <a:r>
              <a:rPr lang="en-US" altLang="en-US" sz="3600" b="1" dirty="0" smtClean="0">
                <a:solidFill>
                  <a:srgbClr val="000000"/>
                </a:solidFill>
                <a:sym typeface="Arial" pitchFamily="34" charset="0"/>
              </a:rPr>
              <a:t>nvolvement in </a:t>
            </a:r>
            <a:r>
              <a:rPr lang="en-US" altLang="en-US" sz="3600" b="1" dirty="0">
                <a:solidFill>
                  <a:srgbClr val="000000"/>
                </a:solidFill>
                <a:sym typeface="Arial" pitchFamily="34" charset="0"/>
              </a:rPr>
              <a:t>post-conflict countries</a:t>
            </a:r>
            <a:endParaRPr lang="en-US" altLang="en-US" sz="3600" b="1" dirty="0">
              <a:solidFill>
                <a:srgbClr val="000000"/>
              </a:solidFill>
              <a:sym typeface="Helvetica" charset="0"/>
            </a:endParaRPr>
          </a:p>
        </p:txBody>
      </p:sp>
      <p:cxnSp>
        <p:nvCxnSpPr>
          <p:cNvPr id="6" name="Curved Connector 5"/>
          <p:cNvCxnSpPr/>
          <p:nvPr/>
        </p:nvCxnSpPr>
        <p:spPr bwMode="auto">
          <a:xfrm>
            <a:off x="838200" y="2490788"/>
            <a:ext cx="1295400" cy="709612"/>
          </a:xfrm>
          <a:prstGeom prst="curvedConnector3">
            <a:avLst/>
          </a:prstGeom>
          <a:solidFill>
            <a:srgbClr val="FFFFFF"/>
          </a:solidFill>
          <a:ln w="76200" cap="flat" cmpd="sng" algn="ctr">
            <a:solidFill>
              <a:srgbClr val="94B6D2"/>
            </a:solidFill>
            <a:prstDash val="solid"/>
            <a:round/>
            <a:headEnd type="none" w="med" len="med"/>
            <a:tailEnd type="none" w="med" len="med"/>
          </a:ln>
          <a:effectLst>
            <a:outerShdw blurRad="38100" dist="23000" dir="5400000" algn="ctr" rotWithShape="0">
              <a:srgbClr val="000000">
                <a:alpha val="34999"/>
              </a:srgbClr>
            </a:outerShdw>
          </a:effectLst>
        </p:spPr>
      </p:cxnSp>
      <p:cxnSp>
        <p:nvCxnSpPr>
          <p:cNvPr id="15" name="Curved Connector 14"/>
          <p:cNvCxnSpPr/>
          <p:nvPr/>
        </p:nvCxnSpPr>
        <p:spPr bwMode="auto">
          <a:xfrm flipV="1">
            <a:off x="2133600" y="2362200"/>
            <a:ext cx="1066800" cy="838200"/>
          </a:xfrm>
          <a:prstGeom prst="curvedConnector3">
            <a:avLst/>
          </a:prstGeom>
          <a:solidFill>
            <a:srgbClr val="FFFFFF"/>
          </a:solidFill>
          <a:ln w="76200" cap="flat" cmpd="sng" algn="ctr">
            <a:solidFill>
              <a:srgbClr val="94B6D2"/>
            </a:solidFill>
            <a:prstDash val="solid"/>
            <a:round/>
            <a:headEnd type="none" w="med" len="med"/>
            <a:tailEnd type="none" w="med" len="med"/>
          </a:ln>
          <a:effectLst>
            <a:outerShdw blurRad="38100" dist="23000" dir="5400000" algn="ctr" rotWithShape="0">
              <a:srgbClr val="000000">
                <a:alpha val="34999"/>
              </a:srgbClr>
            </a:outerShdw>
          </a:effectLst>
        </p:spPr>
      </p:cxnSp>
      <p:cxnSp>
        <p:nvCxnSpPr>
          <p:cNvPr id="17" name="Curved Connector 16"/>
          <p:cNvCxnSpPr/>
          <p:nvPr/>
        </p:nvCxnSpPr>
        <p:spPr bwMode="auto">
          <a:xfrm>
            <a:off x="3200400" y="2362200"/>
            <a:ext cx="1277938" cy="838200"/>
          </a:xfrm>
          <a:prstGeom prst="curvedConnector3">
            <a:avLst/>
          </a:prstGeom>
          <a:solidFill>
            <a:srgbClr val="FFFFFF"/>
          </a:solidFill>
          <a:ln w="76200" cap="flat" cmpd="sng" algn="ctr">
            <a:solidFill>
              <a:srgbClr val="94B6D2"/>
            </a:solidFill>
            <a:prstDash val="solid"/>
            <a:round/>
            <a:headEnd type="none" w="med" len="med"/>
            <a:tailEnd type="none" w="med" len="med"/>
          </a:ln>
          <a:effectLst>
            <a:outerShdw blurRad="38100" dist="23000" dir="5400000" algn="ctr" rotWithShape="0">
              <a:srgbClr val="000000">
                <a:alpha val="34999"/>
              </a:srgbClr>
            </a:outerShdw>
          </a:effectLst>
        </p:spPr>
      </p:cxnSp>
      <p:cxnSp>
        <p:nvCxnSpPr>
          <p:cNvPr id="19" name="Curved Connector 18"/>
          <p:cNvCxnSpPr/>
          <p:nvPr/>
        </p:nvCxnSpPr>
        <p:spPr bwMode="auto">
          <a:xfrm flipV="1">
            <a:off x="4478338" y="2286000"/>
            <a:ext cx="931862" cy="914400"/>
          </a:xfrm>
          <a:prstGeom prst="curvedConnector3">
            <a:avLst/>
          </a:prstGeom>
          <a:solidFill>
            <a:srgbClr val="FFFFFF"/>
          </a:solidFill>
          <a:ln w="76200" cap="flat" cmpd="sng" algn="ctr">
            <a:solidFill>
              <a:srgbClr val="94B6D2"/>
            </a:solidFill>
            <a:prstDash val="solid"/>
            <a:round/>
            <a:headEnd type="none" w="med" len="med"/>
            <a:tailEnd type="none" w="med" len="med"/>
          </a:ln>
          <a:effectLst>
            <a:outerShdw blurRad="38100" dist="23000" dir="5400000" algn="ctr" rotWithShape="0">
              <a:srgbClr val="000000">
                <a:alpha val="34999"/>
              </a:srgbClr>
            </a:outerShdw>
          </a:effectLst>
        </p:spPr>
      </p:cxnSp>
      <p:cxnSp>
        <p:nvCxnSpPr>
          <p:cNvPr id="21" name="Curved Connector 20"/>
          <p:cNvCxnSpPr/>
          <p:nvPr/>
        </p:nvCxnSpPr>
        <p:spPr bwMode="auto">
          <a:xfrm>
            <a:off x="5410200" y="2286000"/>
            <a:ext cx="1371600" cy="1066800"/>
          </a:xfrm>
          <a:prstGeom prst="curvedConnector3">
            <a:avLst/>
          </a:prstGeom>
          <a:solidFill>
            <a:srgbClr val="FFFFFF"/>
          </a:solidFill>
          <a:ln w="76200" cap="flat" cmpd="sng" algn="ctr">
            <a:solidFill>
              <a:srgbClr val="94B6D2"/>
            </a:solidFill>
            <a:prstDash val="solid"/>
            <a:round/>
            <a:headEnd type="none" w="med" len="med"/>
            <a:tailEnd type="none" w="med" len="med"/>
          </a:ln>
          <a:effectLst>
            <a:outerShdw blurRad="38100" dist="23000" dir="5400000" algn="ctr" rotWithShape="0">
              <a:srgbClr val="000000">
                <a:alpha val="34999"/>
              </a:srgbClr>
            </a:outerShdw>
          </a:effectLst>
        </p:spPr>
      </p:cxnSp>
      <p:cxnSp>
        <p:nvCxnSpPr>
          <p:cNvPr id="23" name="Curved Connector 22"/>
          <p:cNvCxnSpPr/>
          <p:nvPr/>
        </p:nvCxnSpPr>
        <p:spPr bwMode="auto">
          <a:xfrm flipV="1">
            <a:off x="6781800" y="2743200"/>
            <a:ext cx="1143000" cy="609600"/>
          </a:xfrm>
          <a:prstGeom prst="curvedConnector3">
            <a:avLst/>
          </a:prstGeom>
          <a:solidFill>
            <a:srgbClr val="FFFFFF"/>
          </a:solidFill>
          <a:ln w="76200" cap="flat" cmpd="sng" algn="ctr">
            <a:solidFill>
              <a:srgbClr val="94B6D2"/>
            </a:solidFill>
            <a:prstDash val="solid"/>
            <a:round/>
            <a:headEnd type="none" w="med" len="med"/>
            <a:tailEnd type="arrow"/>
          </a:ln>
          <a:effectLst>
            <a:outerShdw blurRad="38100" dist="23000" dir="5400000" algn="ctr" rotWithShape="0">
              <a:srgbClr val="000000">
                <a:alpha val="34999"/>
              </a:srgbClr>
            </a:outerShdw>
          </a:effectLst>
        </p:spPr>
      </p:cxn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7" name="Picture 1" descr="LiberianWomenDemonstrating"/>
          <p:cNvPicPr>
            <a:picLocks noChangeAspect="1"/>
          </p:cNvPicPr>
          <p:nvPr/>
        </p:nvPicPr>
        <p:blipFill>
          <a:blip r:embed="rId3"/>
          <a:srcRect/>
          <a:stretch>
            <a:fillRect/>
          </a:stretch>
        </p:blipFill>
        <p:spPr bwMode="auto">
          <a:xfrm>
            <a:off x="0" y="0"/>
            <a:ext cx="9144000" cy="7043738"/>
          </a:xfrm>
          <a:prstGeom prst="rect">
            <a:avLst/>
          </a:prstGeom>
          <a:noFill/>
          <a:ln w="9525">
            <a:noFill/>
            <a:miter lim="800000"/>
            <a:headEnd/>
            <a:tailEnd/>
          </a:ln>
        </p:spPr>
      </p:pic>
      <p:sp>
        <p:nvSpPr>
          <p:cNvPr id="137218" name="AutoShape 2"/>
          <p:cNvSpPr>
            <a:spLocks/>
          </p:cNvSpPr>
          <p:nvPr/>
        </p:nvSpPr>
        <p:spPr bwMode="auto">
          <a:xfrm>
            <a:off x="611188" y="260350"/>
            <a:ext cx="3744912" cy="17827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lIns="45719" tIns="45719" rIns="45719" bIns="45719"/>
          <a:lstStyle/>
          <a:p>
            <a:pPr algn="ctr" hangingPunct="0"/>
            <a:r>
              <a:rPr lang="en-US" altLang="en-US" sz="7200">
                <a:solidFill>
                  <a:srgbClr val="FFFFFF"/>
                </a:solidFill>
                <a:latin typeface="Arial Bold"/>
                <a:ea typeface="Arial Bold"/>
                <a:cs typeface="Arial Bold"/>
                <a:sym typeface="Arial Bold"/>
              </a:rPr>
              <a:t>Thank you</a:t>
            </a:r>
            <a:endParaRPr lang="en-US" altLang="en-US" sz="2900">
              <a:solidFill>
                <a:srgbClr val="FFFFFF"/>
              </a:solidFill>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
          <p:cNvSpPr>
            <a:spLocks noGrp="1" noChangeArrowheads="1"/>
          </p:cNvSpPr>
          <p:nvPr>
            <p:ph type="title"/>
          </p:nvPr>
        </p:nvSpPr>
        <p:spPr>
          <a:xfrm>
            <a:off x="571500" y="228600"/>
            <a:ext cx="8191500" cy="990600"/>
          </a:xfrm>
        </p:spPr>
        <p:txBody>
          <a:bodyPr lIns="0" tIns="0" rIns="0" bIns="0"/>
          <a:lstStyle/>
          <a:p>
            <a:pPr defTabSz="914400" eaLnBrk="1"/>
            <a:r>
              <a:rPr lang="en-US" altLang="en-US" sz="3800" b="1" smtClean="0">
                <a:latin typeface="Tw Cen MT" pitchFamily="34" charset="0"/>
                <a:sym typeface="Tw Cen MT" pitchFamily="34" charset="0"/>
              </a:rPr>
              <a:t>Peacekeeping vs peacebuilding</a:t>
            </a:r>
            <a:endParaRPr lang="en-US" altLang="en-US" smtClean="0"/>
          </a:p>
        </p:txBody>
      </p:sp>
      <p:sp>
        <p:nvSpPr>
          <p:cNvPr id="82946" name="Rectangle 2"/>
          <p:cNvSpPr>
            <a:spLocks noGrp="1" noChangeArrowheads="1"/>
          </p:cNvSpPr>
          <p:nvPr>
            <p:ph type="body" idx="1"/>
          </p:nvPr>
        </p:nvSpPr>
        <p:spPr>
          <a:xfrm>
            <a:off x="538163" y="1339850"/>
            <a:ext cx="8137525" cy="4968875"/>
          </a:xfrm>
        </p:spPr>
        <p:txBody>
          <a:bodyPr lIns="0" tIns="0" rIns="0" bIns="0"/>
          <a:lstStyle/>
          <a:p>
            <a:pPr marL="263525" indent="-263525" defTabSz="914400" eaLnBrk="1">
              <a:spcAft>
                <a:spcPts val="600"/>
              </a:spcAft>
              <a:buClr>
                <a:srgbClr val="DD8047"/>
              </a:buClr>
              <a:buSzPct val="60000"/>
              <a:buFont typeface="Wingdings" pitchFamily="2" charset="2"/>
              <a:buChar char="◻"/>
            </a:pPr>
            <a:r>
              <a:rPr lang="en-US" altLang="en-US" sz="2400" b="1" smtClean="0">
                <a:latin typeface="Tw Cen MT" pitchFamily="34" charset="0"/>
                <a:sym typeface="Tw Cen MT" pitchFamily="34" charset="0"/>
              </a:rPr>
              <a:t>Peacekeeping:</a:t>
            </a:r>
          </a:p>
          <a:p>
            <a:pPr marL="576263" lvl="1" indent="-209550" defTabSz="914400" eaLnBrk="1">
              <a:spcAft>
                <a:spcPts val="600"/>
              </a:spcAft>
              <a:buClr>
                <a:srgbClr val="94B6D2"/>
              </a:buClr>
              <a:buSzPct val="70000"/>
              <a:buFont typeface="Wingdings 2" pitchFamily="18" charset="2"/>
              <a:buChar char="•"/>
            </a:pPr>
            <a:r>
              <a:rPr lang="en-US" altLang="en-US" sz="2000" smtClean="0">
                <a:latin typeface="Tw Cen MT" pitchFamily="34" charset="0"/>
                <a:sym typeface="Tw Cen MT" pitchFamily="34" charset="0"/>
              </a:rPr>
              <a:t>‘Blue helmets’ to help stabilize conflict areas</a:t>
            </a:r>
            <a:endParaRPr lang="en-US" altLang="en-US" sz="2600" smtClean="0">
              <a:solidFill>
                <a:srgbClr val="FFFFFF"/>
              </a:solidFill>
              <a:latin typeface="Tw Cen MT" pitchFamily="34" charset="0"/>
              <a:sym typeface="Tw Cen MT" pitchFamily="34" charset="0"/>
            </a:endParaRPr>
          </a:p>
          <a:p>
            <a:pPr marL="576263" lvl="1" indent="-209550" defTabSz="914400" eaLnBrk="1">
              <a:spcAft>
                <a:spcPts val="600"/>
              </a:spcAft>
              <a:buClr>
                <a:srgbClr val="94B6D2"/>
              </a:buClr>
              <a:buSzPct val="70000"/>
              <a:buFont typeface="Wingdings 2" pitchFamily="18" charset="2"/>
              <a:buChar char="•"/>
            </a:pPr>
            <a:r>
              <a:rPr lang="en-US" altLang="en-US" sz="2000" smtClean="0">
                <a:latin typeface="Tw Cen MT" pitchFamily="34" charset="0"/>
                <a:sym typeface="Tw Cen MT" pitchFamily="34" charset="0"/>
              </a:rPr>
              <a:t>Some integration with wider UN efforts to revitalize economies</a:t>
            </a:r>
            <a:endParaRPr lang="en-US" altLang="en-US" sz="2600" smtClean="0">
              <a:solidFill>
                <a:srgbClr val="FFFFFF"/>
              </a:solidFill>
              <a:latin typeface="Tw Cen MT" pitchFamily="34" charset="0"/>
              <a:sym typeface="Tw Cen MT" pitchFamily="34" charset="0"/>
            </a:endParaRPr>
          </a:p>
          <a:p>
            <a:pPr marL="576263" lvl="1" indent="-209550" defTabSz="914400" eaLnBrk="1">
              <a:spcAft>
                <a:spcPts val="600"/>
              </a:spcAft>
              <a:buClr>
                <a:srgbClr val="94B6D2"/>
              </a:buClr>
              <a:buSzPct val="70000"/>
              <a:buFont typeface="Wingdings 2" pitchFamily="18" charset="2"/>
              <a:buChar char="•"/>
            </a:pPr>
            <a:r>
              <a:rPr lang="en-US" altLang="en-US" sz="2000" smtClean="0">
                <a:latin typeface="Tw Cen MT" pitchFamily="34" charset="0"/>
                <a:sym typeface="Tw Cen MT" pitchFamily="34" charset="0"/>
              </a:rPr>
              <a:t>15 peacekeeping missions, 13 ‘special political missions,’ envoys and special advisers</a:t>
            </a:r>
          </a:p>
          <a:p>
            <a:pPr marL="576263" lvl="1" indent="-209550" defTabSz="914400" eaLnBrk="1">
              <a:spcAft>
                <a:spcPts val="600"/>
              </a:spcAft>
              <a:buClr>
                <a:srgbClr val="94B6D2"/>
              </a:buClr>
              <a:buSzPct val="70000"/>
              <a:buFont typeface="Wingdings 2" pitchFamily="18" charset="2"/>
              <a:buChar char="•"/>
            </a:pPr>
            <a:endParaRPr lang="en-US" altLang="en-US" sz="2600" smtClean="0">
              <a:solidFill>
                <a:srgbClr val="FFFFFF"/>
              </a:solidFill>
              <a:latin typeface="Tw Cen MT" pitchFamily="34" charset="0"/>
              <a:sym typeface="Tw Cen MT" pitchFamily="34" charset="0"/>
            </a:endParaRPr>
          </a:p>
          <a:p>
            <a:pPr marL="263525" indent="-263525" defTabSz="914400" eaLnBrk="1">
              <a:spcAft>
                <a:spcPts val="600"/>
              </a:spcAft>
              <a:buClr>
                <a:srgbClr val="DD8047"/>
              </a:buClr>
              <a:buSzPct val="60000"/>
              <a:buFont typeface="Wingdings" pitchFamily="2" charset="2"/>
              <a:buChar char="◻"/>
            </a:pPr>
            <a:r>
              <a:rPr lang="en-US" altLang="en-US" sz="2400" b="1" smtClean="0">
                <a:latin typeface="Tw Cen MT" pitchFamily="34" charset="0"/>
                <a:sym typeface="Tw Cen MT" pitchFamily="34" charset="0"/>
              </a:rPr>
              <a:t>Peacebuilding:</a:t>
            </a:r>
          </a:p>
          <a:p>
            <a:pPr marL="576263" lvl="1" indent="-209550" defTabSz="914400" eaLnBrk="1">
              <a:spcAft>
                <a:spcPts val="600"/>
              </a:spcAft>
              <a:buClr>
                <a:srgbClr val="94B6D2"/>
              </a:buClr>
              <a:buSzPct val="70000"/>
              <a:buFont typeface="Wingdings 2" pitchFamily="18" charset="2"/>
              <a:buChar char="•"/>
            </a:pPr>
            <a:r>
              <a:rPr lang="en-US" altLang="en-US" sz="2000" smtClean="0">
                <a:latin typeface="Tw Cen MT" pitchFamily="34" charset="0"/>
                <a:sym typeface="Tw Cen MT" pitchFamily="34" charset="0"/>
              </a:rPr>
              <a:t>Build longer-term sustainable peace and stability</a:t>
            </a:r>
            <a:endParaRPr lang="en-US" altLang="en-US" sz="2600" smtClean="0">
              <a:solidFill>
                <a:srgbClr val="FFFFFF"/>
              </a:solidFill>
              <a:latin typeface="Tw Cen MT" pitchFamily="34" charset="0"/>
              <a:sym typeface="Tw Cen MT" pitchFamily="34" charset="0"/>
            </a:endParaRPr>
          </a:p>
          <a:p>
            <a:pPr marL="576263" lvl="1" indent="-209550" defTabSz="914400" eaLnBrk="1">
              <a:spcAft>
                <a:spcPts val="600"/>
              </a:spcAft>
              <a:buClr>
                <a:srgbClr val="94B6D2"/>
              </a:buClr>
              <a:buSzPct val="70000"/>
              <a:buFont typeface="Wingdings 2" pitchFamily="18" charset="2"/>
              <a:buChar char="•"/>
            </a:pPr>
            <a:r>
              <a:rPr lang="en-US" altLang="en-US" sz="2000" smtClean="0">
                <a:latin typeface="Tw Cen MT" pitchFamily="34" charset="0"/>
                <a:sym typeface="Tw Cen MT" pitchFamily="34" charset="0"/>
              </a:rPr>
              <a:t>Lay foundations for economic recovery and development</a:t>
            </a:r>
            <a:endParaRPr lang="en-US" altLang="en-US" sz="2600" smtClean="0">
              <a:solidFill>
                <a:srgbClr val="FFFFFF"/>
              </a:solidFill>
              <a:latin typeface="Tw Cen MT" pitchFamily="34" charset="0"/>
              <a:sym typeface="Tw Cen MT" pitchFamily="34" charset="0"/>
            </a:endParaRPr>
          </a:p>
          <a:p>
            <a:pPr marL="576263" lvl="1" indent="-209550" defTabSz="914400" eaLnBrk="1">
              <a:spcAft>
                <a:spcPts val="600"/>
              </a:spcAft>
              <a:buClr>
                <a:srgbClr val="94B6D2"/>
              </a:buClr>
              <a:buSzPct val="70000"/>
              <a:buFont typeface="Wingdings 2" pitchFamily="18" charset="2"/>
              <a:buChar char="•"/>
            </a:pPr>
            <a:r>
              <a:rPr lang="en-US" altLang="en-US" sz="2000" smtClean="0">
                <a:latin typeface="Tw Cen MT" pitchFamily="34" charset="0"/>
                <a:sym typeface="Tw Cen MT" pitchFamily="34" charset="0"/>
              </a:rPr>
              <a:t>Build institutions, infrastructures and capacities</a:t>
            </a:r>
            <a:endParaRPr lang="en-US" altLang="en-US" sz="2600" smtClean="0">
              <a:solidFill>
                <a:srgbClr val="FFFFFF"/>
              </a:solidFill>
              <a:latin typeface="Tw Cen MT" pitchFamily="34" charset="0"/>
              <a:sym typeface="Tw Cen MT" pitchFamily="34" charset="0"/>
            </a:endParaRPr>
          </a:p>
          <a:p>
            <a:pPr marL="576263" lvl="1" indent="-209550" defTabSz="914400" eaLnBrk="1">
              <a:spcAft>
                <a:spcPts val="600"/>
              </a:spcAft>
              <a:buClr>
                <a:srgbClr val="94B6D2"/>
              </a:buClr>
              <a:buSzPct val="70000"/>
              <a:buFont typeface="Wingdings 2" pitchFamily="18" charset="2"/>
              <a:buChar char="•"/>
            </a:pPr>
            <a:r>
              <a:rPr lang="en-US" altLang="en-US" sz="2000" smtClean="0">
                <a:latin typeface="Tw Cen MT" pitchFamily="34" charset="0"/>
                <a:sym typeface="Tw Cen MT" pitchFamily="34" charset="0"/>
              </a:rPr>
              <a:t>Overcome legacies and root causes of conflict</a:t>
            </a:r>
            <a:endParaRPr lang="en-US" altLang="en-US" smtClean="0"/>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
          <p:cNvSpPr>
            <a:spLocks noGrp="1" noChangeArrowheads="1"/>
          </p:cNvSpPr>
          <p:nvPr>
            <p:ph type="title"/>
          </p:nvPr>
        </p:nvSpPr>
        <p:spPr>
          <a:xfrm>
            <a:off x="838200" y="1752600"/>
            <a:ext cx="7770813" cy="2039938"/>
          </a:xfrm>
        </p:spPr>
        <p:txBody>
          <a:bodyPr/>
          <a:lstStyle/>
          <a:p>
            <a:pPr defTabSz="914400" eaLnBrk="1"/>
            <a:r>
              <a:rPr lang="en-US" altLang="en-US" sz="4600" b="1" smtClean="0">
                <a:solidFill>
                  <a:schemeClr val="tx1"/>
                </a:solidFill>
                <a:latin typeface="Tw Cen MT" pitchFamily="34" charset="0"/>
                <a:sym typeface="Tw Cen MT" pitchFamily="34" charset="0"/>
              </a:rPr>
              <a:t>Why is Peacebuilding Important?</a:t>
            </a:r>
            <a:endParaRPr lang="en-US" altLang="en-US" b="1" smtClean="0">
              <a:solidFill>
                <a:schemeClr val="tx1"/>
              </a:solidFill>
            </a:endParaRP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
          <p:cNvSpPr>
            <a:spLocks noGrp="1" noChangeArrowheads="1"/>
          </p:cNvSpPr>
          <p:nvPr>
            <p:ph type="title"/>
          </p:nvPr>
        </p:nvSpPr>
        <p:spPr>
          <a:xfrm>
            <a:off x="571500" y="228600"/>
            <a:ext cx="8191500" cy="990600"/>
          </a:xfrm>
        </p:spPr>
        <p:txBody>
          <a:bodyPr lIns="0" tIns="0" rIns="0" bIns="0"/>
          <a:lstStyle/>
          <a:p>
            <a:pPr defTabSz="914400" eaLnBrk="1"/>
            <a:r>
              <a:rPr lang="en-US" altLang="en-US" sz="3200" b="1" smtClean="0">
                <a:latin typeface="Tw Cen MT" pitchFamily="34" charset="0"/>
                <a:sym typeface="Tw Cen MT" pitchFamily="34" charset="0"/>
              </a:rPr>
              <a:t>Less war, fewer coups, more democracy</a:t>
            </a:r>
            <a:endParaRPr lang="en-US" altLang="en-US" smtClean="0"/>
          </a:p>
        </p:txBody>
      </p:sp>
      <p:graphicFrame>
        <p:nvGraphicFramePr>
          <p:cNvPr id="13314" name="Group 2"/>
          <p:cNvGraphicFramePr>
            <a:graphicFrameLocks noGrp="1"/>
          </p:cNvGraphicFramePr>
          <p:nvPr/>
        </p:nvGraphicFramePr>
        <p:xfrm>
          <a:off x="539750" y="1341438"/>
          <a:ext cx="8153400" cy="4137025"/>
        </p:xfrm>
        <a:graphic>
          <a:graphicData uri="http://schemas.openxmlformats.org/drawingml/2006/table">
            <a:tbl>
              <a:tblPr/>
              <a:tblGrid>
                <a:gridCol w="2879725"/>
                <a:gridCol w="2665413"/>
                <a:gridCol w="2608262"/>
              </a:tblGrid>
              <a:tr h="576263">
                <a:tc>
                  <a:txBody>
                    <a:bodyPr/>
                    <a:lstStyle/>
                    <a:p>
                      <a:pPr marL="0" marR="0" lvl="0" indent="0" algn="l" defTabSz="914400" rtl="0" eaLnBrk="1" fontAlgn="base" latinLnBrk="0" hangingPunct="0">
                        <a:lnSpc>
                          <a:spcPct val="100000"/>
                        </a:lnSpc>
                        <a:spcBef>
                          <a:spcPts val="700"/>
                        </a:spcBef>
                        <a:spcAft>
                          <a:spcPct val="0"/>
                        </a:spcAft>
                        <a:buClrTx/>
                        <a:buSzTx/>
                        <a:buFontTx/>
                        <a:buNone/>
                        <a:tabLst/>
                      </a:pPr>
                      <a:r>
                        <a:rPr kumimoji="0" lang="en-US" sz="2000" b="1" i="0" u="none" strike="noStrike" cap="none" normalizeH="0" baseline="0" smtClean="0">
                          <a:ln>
                            <a:noFill/>
                          </a:ln>
                          <a:solidFill>
                            <a:srgbClr val="000000"/>
                          </a:solidFill>
                          <a:effectLst/>
                          <a:latin typeface="Tw Cen MT" charset="0"/>
                          <a:ea typeface="Tw Cen MT" charset="0"/>
                          <a:cs typeface="Tw Cen MT" charset="0"/>
                          <a:sym typeface="Tw Cen MT" charset="0"/>
                        </a:rPr>
                        <a:t>Democracies</a:t>
                      </a:r>
                      <a:endParaRPr kumimoji="0" lang="en-US" sz="1000" b="0"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45719" marR="45719" marT="45719" marB="45719"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ts val="700"/>
                        </a:spcBef>
                        <a:spcAft>
                          <a:spcPct val="0"/>
                        </a:spcAft>
                        <a:buClrTx/>
                        <a:buSzTx/>
                        <a:buFontTx/>
                        <a:buNone/>
                        <a:tabLst/>
                      </a:pPr>
                      <a:r>
                        <a:rPr kumimoji="0" lang="en-US" sz="2000" b="0" i="0" u="none" strike="noStrike" cap="none" normalizeH="0" baseline="0" smtClean="0">
                          <a:ln>
                            <a:noFill/>
                          </a:ln>
                          <a:solidFill>
                            <a:srgbClr val="000000"/>
                          </a:solidFill>
                          <a:effectLst/>
                          <a:latin typeface="Tw Cen MT" charset="0"/>
                          <a:ea typeface="Tw Cen MT" charset="0"/>
                          <a:cs typeface="Tw Cen MT" charset="0"/>
                          <a:sym typeface="Tw Cen MT" charset="0"/>
                        </a:rPr>
                        <a:t>1946: 20</a:t>
                      </a:r>
                      <a:endParaRPr kumimoji="0" lang="en-US" sz="1000" b="0"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45719" marR="45719"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ts val="700"/>
                        </a:spcBef>
                        <a:spcAft>
                          <a:spcPct val="0"/>
                        </a:spcAft>
                        <a:buClrTx/>
                        <a:buSzTx/>
                        <a:buFontTx/>
                        <a:buNone/>
                        <a:tabLst/>
                      </a:pPr>
                      <a:r>
                        <a:rPr kumimoji="0" lang="en-US" sz="2000" b="0" i="0" u="none" strike="noStrike" cap="none" normalizeH="0" baseline="0" smtClean="0">
                          <a:ln>
                            <a:noFill/>
                          </a:ln>
                          <a:solidFill>
                            <a:srgbClr val="000000"/>
                          </a:solidFill>
                          <a:effectLst/>
                          <a:latin typeface="Tw Cen MT" charset="0"/>
                          <a:ea typeface="Tw Cen MT" charset="0"/>
                          <a:cs typeface="Tw Cen MT" charset="0"/>
                          <a:sym typeface="Tw Cen MT" charset="0"/>
                        </a:rPr>
                        <a:t>Now: close to 100</a:t>
                      </a:r>
                      <a:endParaRPr kumimoji="0" lang="en-US" sz="1000" b="0"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45719" marR="45719" marT="45719" marB="45719"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547688">
                <a:tc>
                  <a:txBody>
                    <a:bodyPr/>
                    <a:lstStyle/>
                    <a:p>
                      <a:pPr marL="0" marR="0" lvl="0" indent="0" algn="l" defTabSz="914400" rtl="0" eaLnBrk="1" fontAlgn="base" latinLnBrk="0" hangingPunct="0">
                        <a:lnSpc>
                          <a:spcPct val="100000"/>
                        </a:lnSpc>
                        <a:spcBef>
                          <a:spcPts val="700"/>
                        </a:spcBef>
                        <a:spcAft>
                          <a:spcPct val="0"/>
                        </a:spcAft>
                        <a:buClrTx/>
                        <a:buSzTx/>
                        <a:buFontTx/>
                        <a:buNone/>
                        <a:tabLst/>
                      </a:pPr>
                      <a:r>
                        <a:rPr kumimoji="0" lang="en-US" sz="2000" b="1" i="0" u="none" strike="noStrike" cap="none" normalizeH="0" baseline="0" smtClean="0">
                          <a:ln>
                            <a:noFill/>
                          </a:ln>
                          <a:solidFill>
                            <a:srgbClr val="000000"/>
                          </a:solidFill>
                          <a:effectLst/>
                          <a:latin typeface="Tw Cen MT" charset="0"/>
                          <a:ea typeface="Tw Cen MT" charset="0"/>
                          <a:cs typeface="Tw Cen MT" charset="0"/>
                          <a:sym typeface="Tw Cen MT" charset="0"/>
                        </a:rPr>
                        <a:t>Authoritarian regimes</a:t>
                      </a:r>
                      <a:endParaRPr kumimoji="0" lang="en-US" sz="1000" b="0"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45719" marR="45719" marT="45719" marB="45719"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ts val="700"/>
                        </a:spcBef>
                        <a:spcAft>
                          <a:spcPct val="0"/>
                        </a:spcAft>
                        <a:buClrTx/>
                        <a:buSzTx/>
                        <a:buFontTx/>
                        <a:buNone/>
                        <a:tabLst/>
                      </a:pPr>
                      <a:r>
                        <a:rPr kumimoji="0" lang="en-US" sz="2000" b="0" i="0" u="none" strike="noStrike" cap="none" normalizeH="0" baseline="0" smtClean="0">
                          <a:ln>
                            <a:noFill/>
                          </a:ln>
                          <a:solidFill>
                            <a:srgbClr val="000000"/>
                          </a:solidFill>
                          <a:effectLst/>
                          <a:latin typeface="Tw Cen MT" charset="0"/>
                          <a:ea typeface="Tw Cen MT" charset="0"/>
                          <a:cs typeface="Tw Cen MT" charset="0"/>
                          <a:sym typeface="Tw Cen MT" charset="0"/>
                        </a:rPr>
                        <a:t>1976: almost 90</a:t>
                      </a:r>
                      <a:endParaRPr kumimoji="0" lang="en-US" sz="1000" b="0"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45719" marR="45719"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ts val="700"/>
                        </a:spcBef>
                        <a:spcAft>
                          <a:spcPct val="0"/>
                        </a:spcAft>
                        <a:buClrTx/>
                        <a:buSzTx/>
                        <a:buFontTx/>
                        <a:buNone/>
                        <a:tabLst/>
                      </a:pPr>
                      <a:r>
                        <a:rPr kumimoji="0" lang="en-US" sz="2000" b="0" i="0" u="none" strike="noStrike" cap="none" normalizeH="0" baseline="0" smtClean="0">
                          <a:ln>
                            <a:noFill/>
                          </a:ln>
                          <a:solidFill>
                            <a:srgbClr val="000000"/>
                          </a:solidFill>
                          <a:effectLst/>
                          <a:latin typeface="Tw Cen MT" charset="0"/>
                          <a:ea typeface="Tw Cen MT" charset="0"/>
                          <a:cs typeface="Tw Cen MT" charset="0"/>
                          <a:sym typeface="Tw Cen MT" charset="0"/>
                        </a:rPr>
                        <a:t>Now: 25</a:t>
                      </a:r>
                      <a:endParaRPr kumimoji="0" lang="en-US" sz="1000" b="0"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45719" marR="45719" marT="45719" marB="45719"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820738">
                <a:tc>
                  <a:txBody>
                    <a:bodyPr/>
                    <a:lstStyle/>
                    <a:p>
                      <a:pPr marL="0" marR="0" lvl="0" indent="0" algn="l" defTabSz="914400" rtl="0" eaLnBrk="1" fontAlgn="base" latinLnBrk="0" hangingPunct="0">
                        <a:lnSpc>
                          <a:spcPct val="100000"/>
                        </a:lnSpc>
                        <a:spcBef>
                          <a:spcPts val="700"/>
                        </a:spcBef>
                        <a:spcAft>
                          <a:spcPct val="0"/>
                        </a:spcAft>
                        <a:buClrTx/>
                        <a:buSzTx/>
                        <a:buFontTx/>
                        <a:buNone/>
                        <a:tabLst/>
                      </a:pPr>
                      <a:r>
                        <a:rPr kumimoji="0" lang="en-US" sz="2000" b="1" i="0" u="none" strike="noStrike" cap="none" normalizeH="0" baseline="0" smtClean="0">
                          <a:ln>
                            <a:noFill/>
                          </a:ln>
                          <a:solidFill>
                            <a:srgbClr val="000000"/>
                          </a:solidFill>
                          <a:effectLst/>
                          <a:latin typeface="Tw Cen MT" charset="0"/>
                          <a:ea typeface="Tw Cen MT" charset="0"/>
                          <a:cs typeface="Tw Cen MT" charset="0"/>
                          <a:sym typeface="Tw Cen MT" charset="0"/>
                        </a:rPr>
                        <a:t>Latin America</a:t>
                      </a:r>
                      <a:endParaRPr kumimoji="0" lang="en-US" sz="1000" b="0"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45719" marR="45719" marT="45719" marB="45719"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ts val="700"/>
                        </a:spcBef>
                        <a:spcAft>
                          <a:spcPct val="0"/>
                        </a:spcAft>
                        <a:buClrTx/>
                        <a:buSzTx/>
                        <a:buFontTx/>
                        <a:buNone/>
                        <a:tabLst/>
                      </a:pPr>
                      <a:r>
                        <a:rPr kumimoji="0" lang="en-US" sz="2000" b="0" i="0" u="none" strike="noStrike" cap="none" normalizeH="0" baseline="0" smtClean="0">
                          <a:ln>
                            <a:noFill/>
                          </a:ln>
                          <a:solidFill>
                            <a:srgbClr val="000000"/>
                          </a:solidFill>
                          <a:effectLst/>
                          <a:latin typeface="Tw Cen MT" charset="0"/>
                          <a:ea typeface="Tw Cen MT" charset="0"/>
                          <a:cs typeface="Tw Cen MT" charset="0"/>
                          <a:sym typeface="Tw Cen MT" charset="0"/>
                        </a:rPr>
                        <a:t>1970-1989: </a:t>
                      </a:r>
                      <a:br>
                        <a:rPr kumimoji="0" lang="en-US" sz="2000" b="0" i="0" u="none" strike="noStrike" cap="none" normalizeH="0" baseline="0" smtClean="0">
                          <a:ln>
                            <a:noFill/>
                          </a:ln>
                          <a:solidFill>
                            <a:srgbClr val="000000"/>
                          </a:solidFill>
                          <a:effectLst/>
                          <a:latin typeface="Tw Cen MT" charset="0"/>
                          <a:ea typeface="Tw Cen MT" charset="0"/>
                          <a:cs typeface="Tw Cen MT" charset="0"/>
                          <a:sym typeface="Tw Cen MT" charset="0"/>
                        </a:rPr>
                      </a:br>
                      <a:r>
                        <a:rPr kumimoji="0" lang="en-US" sz="2000" b="0" i="0" u="none" strike="noStrike" cap="none" normalizeH="0" baseline="0" smtClean="0">
                          <a:ln>
                            <a:noFill/>
                          </a:ln>
                          <a:solidFill>
                            <a:srgbClr val="000000"/>
                          </a:solidFill>
                          <a:effectLst/>
                          <a:latin typeface="Tw Cen MT" charset="0"/>
                          <a:ea typeface="Tw Cen MT" charset="0"/>
                          <a:cs typeface="Tw Cen MT" charset="0"/>
                          <a:sym typeface="Tw Cen MT" charset="0"/>
                        </a:rPr>
                        <a:t>30 </a:t>
                      </a:r>
                      <a:r>
                        <a:rPr kumimoji="0" lang="en-US" sz="2000" b="0" i="1" u="none" strike="noStrike" cap="none" normalizeH="0" baseline="0" smtClean="0">
                          <a:ln>
                            <a:noFill/>
                          </a:ln>
                          <a:solidFill>
                            <a:srgbClr val="000000"/>
                          </a:solidFill>
                          <a:effectLst/>
                          <a:latin typeface="Tw Cen MT" charset="0"/>
                          <a:ea typeface="Tw Cen MT" charset="0"/>
                          <a:cs typeface="Tw Cen MT" charset="0"/>
                          <a:sym typeface="Tw Cen MT" charset="0"/>
                        </a:rPr>
                        <a:t>coups d’etat</a:t>
                      </a:r>
                      <a:endParaRPr kumimoji="0" lang="en-US" sz="1000" b="0"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45719" marR="45719"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ts val="700"/>
                        </a:spcBef>
                        <a:spcAft>
                          <a:spcPct val="0"/>
                        </a:spcAft>
                        <a:buClrTx/>
                        <a:buSzTx/>
                        <a:buFontTx/>
                        <a:buNone/>
                        <a:tabLst/>
                      </a:pPr>
                      <a:r>
                        <a:rPr kumimoji="0" lang="en-US" sz="2000" b="0" i="0" u="none" strike="noStrike" cap="none" normalizeH="0" baseline="0" smtClean="0">
                          <a:ln>
                            <a:noFill/>
                          </a:ln>
                          <a:solidFill>
                            <a:srgbClr val="000000"/>
                          </a:solidFill>
                          <a:effectLst/>
                          <a:latin typeface="Tw Cen MT" charset="0"/>
                          <a:ea typeface="Tw Cen MT" charset="0"/>
                          <a:cs typeface="Tw Cen MT" charset="0"/>
                          <a:sym typeface="Tw Cen MT" charset="0"/>
                        </a:rPr>
                        <a:t>Since 1990:</a:t>
                      </a:r>
                      <a:endParaRPr kumimoji="0" lang="en-US" sz="2500" b="0" i="0" u="none" strike="noStrike" cap="none" normalizeH="0" baseline="0" smtClean="0">
                        <a:ln>
                          <a:noFill/>
                        </a:ln>
                        <a:solidFill>
                          <a:srgbClr val="FFFFFF"/>
                        </a:solidFill>
                        <a:effectLst/>
                        <a:latin typeface="Tw Cen MT" charset="0"/>
                        <a:ea typeface="Tw Cen MT" charset="0"/>
                        <a:cs typeface="Tw Cen MT" charset="0"/>
                        <a:sym typeface="Tw Cen MT" charset="0"/>
                      </a:endParaRPr>
                    </a:p>
                    <a:p>
                      <a:pPr marL="0" marR="0" lvl="0" indent="0" algn="l" defTabSz="914400" rtl="0" eaLnBrk="1" fontAlgn="base" latinLnBrk="0" hangingPunct="0">
                        <a:lnSpc>
                          <a:spcPct val="100000"/>
                        </a:lnSpc>
                        <a:spcBef>
                          <a:spcPts val="700"/>
                        </a:spcBef>
                        <a:spcAft>
                          <a:spcPct val="0"/>
                        </a:spcAft>
                        <a:buClrTx/>
                        <a:buSzTx/>
                        <a:buFontTx/>
                        <a:buNone/>
                        <a:tabLst/>
                      </a:pPr>
                      <a:r>
                        <a:rPr kumimoji="0" lang="en-US" sz="2000" b="0" i="0" u="none" strike="noStrike" cap="none" normalizeH="0" baseline="0" smtClean="0">
                          <a:ln>
                            <a:noFill/>
                          </a:ln>
                          <a:solidFill>
                            <a:srgbClr val="000000"/>
                          </a:solidFill>
                          <a:effectLst/>
                          <a:latin typeface="Tw Cen MT" charset="0"/>
                          <a:ea typeface="Tw Cen MT" charset="0"/>
                          <a:cs typeface="Tw Cen MT" charset="0"/>
                          <a:sym typeface="Tw Cen MT" charset="0"/>
                        </a:rPr>
                        <a:t>3 </a:t>
                      </a:r>
                      <a:r>
                        <a:rPr kumimoji="0" lang="en-US" sz="2000" b="0" i="1" u="none" strike="noStrike" cap="none" normalizeH="0" baseline="0" smtClean="0">
                          <a:ln>
                            <a:noFill/>
                          </a:ln>
                          <a:solidFill>
                            <a:srgbClr val="000000"/>
                          </a:solidFill>
                          <a:effectLst/>
                          <a:latin typeface="Tw Cen MT" charset="0"/>
                          <a:ea typeface="Tw Cen MT" charset="0"/>
                          <a:cs typeface="Tw Cen MT" charset="0"/>
                          <a:sym typeface="Tw Cen MT" charset="0"/>
                        </a:rPr>
                        <a:t>coups d’etat</a:t>
                      </a:r>
                      <a:endParaRPr kumimoji="0" lang="en-US" sz="1000" b="0"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45719" marR="45719" marT="45719" marB="45719"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792163">
                <a:tc>
                  <a:txBody>
                    <a:bodyPr/>
                    <a:lstStyle/>
                    <a:p>
                      <a:pPr marL="0" marR="0" lvl="0" indent="0" algn="l" defTabSz="914400" rtl="0" eaLnBrk="1" fontAlgn="base" latinLnBrk="0" hangingPunct="0">
                        <a:lnSpc>
                          <a:spcPct val="100000"/>
                        </a:lnSpc>
                        <a:spcBef>
                          <a:spcPts val="700"/>
                        </a:spcBef>
                        <a:spcAft>
                          <a:spcPct val="0"/>
                        </a:spcAft>
                        <a:buClrTx/>
                        <a:buSzTx/>
                        <a:buFontTx/>
                        <a:buNone/>
                        <a:tabLst/>
                      </a:pPr>
                      <a:r>
                        <a:rPr kumimoji="0" lang="en-US" sz="2000" b="1" i="0" u="none" strike="noStrike" cap="none" normalizeH="0" baseline="0" smtClean="0">
                          <a:ln>
                            <a:noFill/>
                          </a:ln>
                          <a:solidFill>
                            <a:srgbClr val="000000"/>
                          </a:solidFill>
                          <a:effectLst/>
                          <a:latin typeface="Tw Cen MT" charset="0"/>
                          <a:ea typeface="Tw Cen MT" charset="0"/>
                          <a:cs typeface="Tw Cen MT" charset="0"/>
                          <a:sym typeface="Tw Cen MT" charset="0"/>
                        </a:rPr>
                        <a:t>Africa</a:t>
                      </a:r>
                      <a:endParaRPr kumimoji="0" lang="en-US" sz="1000" b="0"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45719" marR="45719" marT="45719" marB="45719"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ts val="700"/>
                        </a:spcBef>
                        <a:spcAft>
                          <a:spcPct val="0"/>
                        </a:spcAft>
                        <a:buClrTx/>
                        <a:buSzTx/>
                        <a:buFontTx/>
                        <a:buNone/>
                        <a:tabLst/>
                      </a:pPr>
                      <a:r>
                        <a:rPr kumimoji="0" lang="en-US" sz="2000" b="0" i="0" u="none" strike="noStrike" cap="none" normalizeH="0" baseline="0" smtClean="0">
                          <a:ln>
                            <a:noFill/>
                          </a:ln>
                          <a:solidFill>
                            <a:srgbClr val="000000"/>
                          </a:solidFill>
                          <a:effectLst/>
                          <a:latin typeface="Tw Cen MT" charset="0"/>
                          <a:ea typeface="Tw Cen MT" charset="0"/>
                          <a:cs typeface="Tw Cen MT" charset="0"/>
                          <a:sym typeface="Tw Cen MT" charset="0"/>
                        </a:rPr>
                        <a:t>1970-1989:</a:t>
                      </a:r>
                      <a:endParaRPr kumimoji="0" lang="en-US" sz="2500" b="0" i="0" u="none" strike="noStrike" cap="none" normalizeH="0" baseline="0" smtClean="0">
                        <a:ln>
                          <a:noFill/>
                        </a:ln>
                        <a:solidFill>
                          <a:srgbClr val="FFFFFF"/>
                        </a:solidFill>
                        <a:effectLst/>
                        <a:latin typeface="Tw Cen MT" charset="0"/>
                        <a:ea typeface="Tw Cen MT" charset="0"/>
                        <a:cs typeface="Tw Cen MT" charset="0"/>
                        <a:sym typeface="Tw Cen MT" charset="0"/>
                      </a:endParaRPr>
                    </a:p>
                    <a:p>
                      <a:pPr marL="0" marR="0" lvl="0" indent="0" algn="l" defTabSz="914400" rtl="0" eaLnBrk="1" fontAlgn="base" latinLnBrk="0" hangingPunct="0">
                        <a:lnSpc>
                          <a:spcPct val="100000"/>
                        </a:lnSpc>
                        <a:spcBef>
                          <a:spcPts val="700"/>
                        </a:spcBef>
                        <a:spcAft>
                          <a:spcPct val="0"/>
                        </a:spcAft>
                        <a:buClrTx/>
                        <a:buSzTx/>
                        <a:buFontTx/>
                        <a:buNone/>
                        <a:tabLst/>
                      </a:pPr>
                      <a:r>
                        <a:rPr kumimoji="0" lang="en-US" sz="2000" b="0" i="0" u="none" strike="noStrike" cap="none" normalizeH="0" baseline="0" smtClean="0">
                          <a:ln>
                            <a:noFill/>
                          </a:ln>
                          <a:solidFill>
                            <a:srgbClr val="000000"/>
                          </a:solidFill>
                          <a:effectLst/>
                          <a:latin typeface="Tw Cen MT" charset="0"/>
                          <a:ea typeface="Tw Cen MT" charset="0"/>
                          <a:cs typeface="Tw Cen MT" charset="0"/>
                          <a:sym typeface="Tw Cen MT" charset="0"/>
                        </a:rPr>
                        <a:t>99 </a:t>
                      </a:r>
                      <a:r>
                        <a:rPr kumimoji="0" lang="en-US" sz="2000" b="0" i="1" u="none" strike="noStrike" cap="none" normalizeH="0" baseline="0" smtClean="0">
                          <a:ln>
                            <a:noFill/>
                          </a:ln>
                          <a:solidFill>
                            <a:srgbClr val="000000"/>
                          </a:solidFill>
                          <a:effectLst/>
                          <a:latin typeface="Tw Cen MT" charset="0"/>
                          <a:ea typeface="Tw Cen MT" charset="0"/>
                          <a:cs typeface="Tw Cen MT" charset="0"/>
                          <a:sym typeface="Tw Cen MT" charset="0"/>
                        </a:rPr>
                        <a:t>coups d’etat</a:t>
                      </a:r>
                      <a:endParaRPr kumimoji="0" lang="en-US" sz="1000" b="0"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45719" marR="45719"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ts val="700"/>
                        </a:spcBef>
                        <a:spcAft>
                          <a:spcPct val="0"/>
                        </a:spcAft>
                        <a:buClrTx/>
                        <a:buSzTx/>
                        <a:buFontTx/>
                        <a:buNone/>
                        <a:tabLst/>
                      </a:pPr>
                      <a:r>
                        <a:rPr kumimoji="0" lang="en-US" sz="2000" b="0" i="0" u="none" strike="noStrike" cap="none" normalizeH="0" baseline="0" smtClean="0">
                          <a:ln>
                            <a:noFill/>
                          </a:ln>
                          <a:solidFill>
                            <a:srgbClr val="000000"/>
                          </a:solidFill>
                          <a:effectLst/>
                          <a:latin typeface="Tw Cen MT" charset="0"/>
                          <a:ea typeface="Tw Cen MT" charset="0"/>
                          <a:cs typeface="Tw Cen MT" charset="0"/>
                          <a:sym typeface="Tw Cen MT" charset="0"/>
                        </a:rPr>
                        <a:t>1990-2010:</a:t>
                      </a:r>
                      <a:endParaRPr kumimoji="0" lang="en-US" sz="2500" b="0" i="0" u="none" strike="noStrike" cap="none" normalizeH="0" baseline="0" smtClean="0">
                        <a:ln>
                          <a:noFill/>
                        </a:ln>
                        <a:solidFill>
                          <a:srgbClr val="FFFFFF"/>
                        </a:solidFill>
                        <a:effectLst/>
                        <a:latin typeface="Tw Cen MT" charset="0"/>
                        <a:ea typeface="Tw Cen MT" charset="0"/>
                        <a:cs typeface="Tw Cen MT" charset="0"/>
                        <a:sym typeface="Tw Cen MT" charset="0"/>
                      </a:endParaRPr>
                    </a:p>
                    <a:p>
                      <a:pPr marL="0" marR="0" lvl="0" indent="0" algn="l" defTabSz="914400" rtl="0" eaLnBrk="1" fontAlgn="base" latinLnBrk="0" hangingPunct="0">
                        <a:lnSpc>
                          <a:spcPct val="100000"/>
                        </a:lnSpc>
                        <a:spcBef>
                          <a:spcPts val="700"/>
                        </a:spcBef>
                        <a:spcAft>
                          <a:spcPct val="0"/>
                        </a:spcAft>
                        <a:buClrTx/>
                        <a:buSzTx/>
                        <a:buFontTx/>
                        <a:buNone/>
                        <a:tabLst/>
                      </a:pPr>
                      <a:r>
                        <a:rPr kumimoji="0" lang="en-US" sz="2000" b="0" i="0" u="none" strike="noStrike" cap="none" normalizeH="0" baseline="0" smtClean="0">
                          <a:ln>
                            <a:noFill/>
                          </a:ln>
                          <a:solidFill>
                            <a:srgbClr val="000000"/>
                          </a:solidFill>
                          <a:effectLst/>
                          <a:latin typeface="Tw Cen MT" charset="0"/>
                          <a:ea typeface="Tw Cen MT" charset="0"/>
                          <a:cs typeface="Tw Cen MT" charset="0"/>
                          <a:sym typeface="Tw Cen MT" charset="0"/>
                        </a:rPr>
                        <a:t>67 </a:t>
                      </a:r>
                      <a:r>
                        <a:rPr kumimoji="0" lang="en-US" sz="2000" b="0" i="1" u="none" strike="noStrike" cap="none" normalizeH="0" baseline="0" smtClean="0">
                          <a:ln>
                            <a:noFill/>
                          </a:ln>
                          <a:solidFill>
                            <a:srgbClr val="000000"/>
                          </a:solidFill>
                          <a:effectLst/>
                          <a:latin typeface="Tw Cen MT" charset="0"/>
                          <a:ea typeface="Tw Cen MT" charset="0"/>
                          <a:cs typeface="Tw Cen MT" charset="0"/>
                          <a:sym typeface="Tw Cen MT" charset="0"/>
                        </a:rPr>
                        <a:t>coups d’etat</a:t>
                      </a:r>
                      <a:endParaRPr kumimoji="0" lang="en-US" sz="1000" b="0"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45719" marR="45719" marT="45719" marB="45719"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400174">
                <a:tc>
                  <a:txBody>
                    <a:bodyPr/>
                    <a:lstStyle/>
                    <a:p>
                      <a:pPr marL="0" marR="0" lvl="0" indent="0" algn="l" defTabSz="914400" rtl="0" eaLnBrk="1" fontAlgn="base" latinLnBrk="0" hangingPunct="0">
                        <a:lnSpc>
                          <a:spcPct val="100000"/>
                        </a:lnSpc>
                        <a:spcBef>
                          <a:spcPts val="700"/>
                        </a:spcBef>
                        <a:spcAft>
                          <a:spcPct val="0"/>
                        </a:spcAft>
                        <a:buClrTx/>
                        <a:buSzTx/>
                        <a:buFontTx/>
                        <a:buNone/>
                        <a:tabLst/>
                      </a:pPr>
                      <a:r>
                        <a:rPr kumimoji="0" lang="en-US" sz="2000" b="1" i="0" u="none" strike="noStrike" cap="none" normalizeH="0" baseline="0" smtClean="0">
                          <a:ln>
                            <a:noFill/>
                          </a:ln>
                          <a:solidFill>
                            <a:srgbClr val="000000"/>
                          </a:solidFill>
                          <a:effectLst/>
                          <a:latin typeface="Tw Cen MT" charset="0"/>
                          <a:ea typeface="Tw Cen MT" charset="0"/>
                          <a:cs typeface="Tw Cen MT" charset="0"/>
                          <a:sym typeface="Tw Cen MT" charset="0"/>
                        </a:rPr>
                        <a:t>Conflict</a:t>
                      </a:r>
                      <a:endParaRPr kumimoji="0" lang="en-US" sz="1000" b="0"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45719" marR="45719" marT="45719" marB="45719"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ts val="700"/>
                        </a:spcBef>
                        <a:spcAft>
                          <a:spcPct val="0"/>
                        </a:spcAft>
                        <a:buClrTx/>
                        <a:buSzTx/>
                        <a:buFontTx/>
                        <a:buNone/>
                        <a:tabLst/>
                      </a:pPr>
                      <a:r>
                        <a:rPr kumimoji="0" lang="en-US" sz="2000" b="0" i="0" u="none" strike="noStrike" cap="none" normalizeH="0" baseline="0" smtClean="0">
                          <a:ln>
                            <a:noFill/>
                          </a:ln>
                          <a:solidFill>
                            <a:srgbClr val="000000"/>
                          </a:solidFill>
                          <a:effectLst/>
                          <a:latin typeface="Tw Cen MT" charset="0"/>
                          <a:ea typeface="Tw Cen MT" charset="0"/>
                          <a:cs typeface="Tw Cen MT" charset="0"/>
                          <a:sym typeface="Tw Cen MT" charset="0"/>
                        </a:rPr>
                        <a:t>1992:</a:t>
                      </a:r>
                      <a:endParaRPr kumimoji="0" lang="en-US" sz="2500" b="0" i="0" u="none" strike="noStrike" cap="none" normalizeH="0" baseline="0" smtClean="0">
                        <a:ln>
                          <a:noFill/>
                        </a:ln>
                        <a:solidFill>
                          <a:srgbClr val="FFFFFF"/>
                        </a:solidFill>
                        <a:effectLst/>
                        <a:latin typeface="Tw Cen MT" charset="0"/>
                        <a:ea typeface="Tw Cen MT" charset="0"/>
                        <a:cs typeface="Tw Cen MT" charset="0"/>
                        <a:sym typeface="Tw Cen MT" charset="0"/>
                      </a:endParaRPr>
                    </a:p>
                    <a:p>
                      <a:pPr marL="0" marR="0" lvl="0" indent="0" algn="l" defTabSz="914400" rtl="0" eaLnBrk="1" fontAlgn="base" latinLnBrk="0" hangingPunct="0">
                        <a:lnSpc>
                          <a:spcPct val="100000"/>
                        </a:lnSpc>
                        <a:spcBef>
                          <a:spcPts val="700"/>
                        </a:spcBef>
                        <a:spcAft>
                          <a:spcPct val="0"/>
                        </a:spcAft>
                        <a:buClrTx/>
                        <a:buSzTx/>
                        <a:buFontTx/>
                        <a:buNone/>
                        <a:tabLst/>
                      </a:pPr>
                      <a:r>
                        <a:rPr kumimoji="0" lang="en-US" sz="2000" b="0" i="0" u="none" strike="noStrike" cap="none" normalizeH="0" baseline="0" smtClean="0">
                          <a:ln>
                            <a:noFill/>
                          </a:ln>
                          <a:solidFill>
                            <a:srgbClr val="000000"/>
                          </a:solidFill>
                          <a:effectLst/>
                          <a:latin typeface="Tw Cen MT" charset="0"/>
                          <a:ea typeface="Tw Cen MT" charset="0"/>
                          <a:cs typeface="Tw Cen MT" charset="0"/>
                          <a:sym typeface="Tw Cen MT" charset="0"/>
                        </a:rPr>
                        <a:t>21 countries involved in inter-state and civil conflict</a:t>
                      </a:r>
                      <a:endParaRPr kumimoji="0" lang="en-US" sz="1000" b="0"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45719" marR="45719"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ts val="700"/>
                        </a:spcBef>
                        <a:spcAft>
                          <a:spcPct val="0"/>
                        </a:spcAft>
                        <a:buClrTx/>
                        <a:buSzTx/>
                        <a:buFontTx/>
                        <a:buNone/>
                        <a:tabLst/>
                      </a:pPr>
                      <a:r>
                        <a:rPr kumimoji="0" lang="en-US" sz="2000" b="0" i="0" u="none" strike="noStrike" cap="none" normalizeH="0" baseline="0" smtClean="0">
                          <a:ln>
                            <a:noFill/>
                          </a:ln>
                          <a:solidFill>
                            <a:srgbClr val="000000"/>
                          </a:solidFill>
                          <a:effectLst/>
                          <a:latin typeface="Tw Cen MT" charset="0"/>
                          <a:ea typeface="Tw Cen MT" charset="0"/>
                          <a:cs typeface="Tw Cen MT" charset="0"/>
                          <a:sym typeface="Tw Cen MT" charset="0"/>
                        </a:rPr>
                        <a:t>2011:</a:t>
                      </a:r>
                      <a:endParaRPr kumimoji="0" lang="en-US" sz="2500" b="0" i="0" u="none" strike="noStrike" cap="none" normalizeH="0" baseline="0" smtClean="0">
                        <a:ln>
                          <a:noFill/>
                        </a:ln>
                        <a:solidFill>
                          <a:srgbClr val="FFFFFF"/>
                        </a:solidFill>
                        <a:effectLst/>
                        <a:latin typeface="Tw Cen MT" charset="0"/>
                        <a:ea typeface="Tw Cen MT" charset="0"/>
                        <a:cs typeface="Tw Cen MT" charset="0"/>
                        <a:sym typeface="Tw Cen MT" charset="0"/>
                      </a:endParaRPr>
                    </a:p>
                    <a:p>
                      <a:pPr marL="0" marR="0" lvl="0" indent="0" algn="l" defTabSz="914400" rtl="0" eaLnBrk="1" fontAlgn="base" latinLnBrk="0" hangingPunct="0">
                        <a:lnSpc>
                          <a:spcPct val="100000"/>
                        </a:lnSpc>
                        <a:spcBef>
                          <a:spcPts val="700"/>
                        </a:spcBef>
                        <a:spcAft>
                          <a:spcPct val="0"/>
                        </a:spcAft>
                        <a:buClrTx/>
                        <a:buSzTx/>
                        <a:buFontTx/>
                        <a:buNone/>
                        <a:tabLst/>
                      </a:pPr>
                      <a:r>
                        <a:rPr kumimoji="0" lang="en-US" sz="2000" b="0" i="0" u="none" strike="noStrike" cap="none" normalizeH="0" baseline="0" smtClean="0">
                          <a:ln>
                            <a:noFill/>
                          </a:ln>
                          <a:solidFill>
                            <a:srgbClr val="000000"/>
                          </a:solidFill>
                          <a:effectLst/>
                          <a:latin typeface="Tw Cen MT" charset="0"/>
                          <a:ea typeface="Tw Cen MT" charset="0"/>
                          <a:cs typeface="Tw Cen MT" charset="0"/>
                          <a:sym typeface="Tw Cen MT" charset="0"/>
                        </a:rPr>
                        <a:t>7 countries involved in inter-state and civil conflict</a:t>
                      </a:r>
                      <a:endParaRPr kumimoji="0" lang="en-US" sz="1000" b="0"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45719" marR="45719" marT="45719" marB="45719"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87068" name="AutoShape 56"/>
          <p:cNvSpPr>
            <a:spLocks/>
          </p:cNvSpPr>
          <p:nvPr/>
        </p:nvSpPr>
        <p:spPr bwMode="auto">
          <a:xfrm>
            <a:off x="5651500" y="5616575"/>
            <a:ext cx="3024188" cy="242888"/>
          </a:xfrm>
          <a:custGeom>
            <a:avLst/>
            <a:gdLst>
              <a:gd name="T0" fmla="*/ 2147483647 w 21600"/>
              <a:gd name="T1" fmla="*/ 172676348 h 21600"/>
              <a:gd name="T2" fmla="*/ 2147483647 w 21600"/>
              <a:gd name="T3" fmla="*/ 172676348 h 21600"/>
              <a:gd name="T4" fmla="*/ 2147483647 w 21600"/>
              <a:gd name="T5" fmla="*/ 172676348 h 21600"/>
              <a:gd name="T6" fmla="*/ 2147483647 w 21600"/>
              <a:gd name="T7" fmla="*/ 17267634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w="9525">
            <a:noFill/>
            <a:miter lim="800000"/>
            <a:headEnd/>
            <a:tailEnd/>
          </a:ln>
        </p:spPr>
        <p:txBody>
          <a:bodyPr lIns="45719" tIns="45719" rIns="45719" bIns="45719"/>
          <a:lstStyle/>
          <a:p>
            <a:pPr hangingPunct="0"/>
            <a:r>
              <a:rPr lang="en-US" altLang="en-US" sz="1100" b="1" baseline="0">
                <a:solidFill>
                  <a:srgbClr val="000000"/>
                </a:solidFill>
              </a:rPr>
              <a:t>Source: Centre for Humanitarian Dialogue</a:t>
            </a:r>
            <a:endParaRPr lang="en-US" altLang="en-US"/>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1"/>
          <p:cNvSpPr>
            <a:spLocks noGrp="1"/>
          </p:cNvSpPr>
          <p:nvPr>
            <p:ph type="title"/>
          </p:nvPr>
        </p:nvSpPr>
        <p:spPr bwMode="auto">
          <a:xfrm>
            <a:off x="612775" y="115888"/>
            <a:ext cx="8153400" cy="990600"/>
          </a:xfrm>
          <a:noFill/>
          <a:ln>
            <a:miter lim="800000"/>
            <a:headEnd/>
            <a:tailEnd/>
          </a:ln>
        </p:spPr>
        <p:txBody>
          <a:bodyPr vert="horz" wrap="square" lIns="0" tIns="0" rIns="0" bIns="0" numCol="1" anchor="ctr" anchorCtr="0" compatLnSpc="1">
            <a:prstTxWarp prst="textNoShape">
              <a:avLst/>
            </a:prstTxWarp>
          </a:bodyPr>
          <a:lstStyle/>
          <a:p>
            <a:pPr defTabSz="914400" eaLnBrk="1"/>
            <a:r>
              <a:rPr lang="en-US" altLang="en-US" sz="3200" b="1" smtClean="0">
                <a:latin typeface="Tw Cen MT" pitchFamily="34" charset="0"/>
                <a:sym typeface="Tw Cen MT" pitchFamily="34" charset="0"/>
              </a:rPr>
              <a:t>But the problem of state fragility persists</a:t>
            </a:r>
            <a:endParaRPr lang="en-US" altLang="en-US" smtClean="0"/>
          </a:p>
        </p:txBody>
      </p:sp>
      <p:sp>
        <p:nvSpPr>
          <p:cNvPr id="89090" name="Rectangle 2"/>
          <p:cNvSpPr>
            <a:spLocks noGrp="1"/>
          </p:cNvSpPr>
          <p:nvPr>
            <p:ph type="body" idx="1"/>
          </p:nvPr>
        </p:nvSpPr>
        <p:spPr bwMode="auto">
          <a:xfrm>
            <a:off x="612775" y="1196975"/>
            <a:ext cx="8153400" cy="4495800"/>
          </a:xfrm>
          <a:noFill/>
          <a:ln>
            <a:miter lim="800000"/>
            <a:headEnd/>
            <a:tailEnd/>
          </a:ln>
        </p:spPr>
        <p:txBody>
          <a:bodyPr vert="horz" wrap="square" lIns="0" tIns="0" rIns="0" bIns="0" numCol="1" anchor="t" anchorCtr="0" compatLnSpc="1">
            <a:prstTxWarp prst="textNoShape">
              <a:avLst/>
            </a:prstTxWarp>
          </a:bodyPr>
          <a:lstStyle/>
          <a:p>
            <a:pPr marL="258763" indent="-258763" defTabSz="914400" eaLnBrk="1">
              <a:lnSpc>
                <a:spcPct val="15000"/>
              </a:lnSpc>
              <a:buClr>
                <a:srgbClr val="DD8047"/>
              </a:buClr>
              <a:buFont typeface="Wingdings" pitchFamily="2" charset="2"/>
              <a:buNone/>
            </a:pPr>
            <a:endParaRPr lang="en-US" altLang="en-US" sz="2900" smtClean="0">
              <a:latin typeface="Tw Cen MT" pitchFamily="34" charset="0"/>
              <a:sym typeface="Tw Cen MT" pitchFamily="34" charset="0"/>
            </a:endParaRPr>
          </a:p>
          <a:p>
            <a:pPr marL="258763" indent="-258763" defTabSz="914400" eaLnBrk="1">
              <a:spcBef>
                <a:spcPts val="2100"/>
              </a:spcBef>
              <a:buClr>
                <a:srgbClr val="DD8047"/>
              </a:buClr>
              <a:buSzPct val="60000"/>
              <a:buFont typeface="Wingdings" pitchFamily="2" charset="2"/>
              <a:buChar char="◻"/>
            </a:pPr>
            <a:r>
              <a:rPr lang="en-US" altLang="en-US" sz="2200" b="1" smtClean="0">
                <a:latin typeface="Tw Cen MT" pitchFamily="34" charset="0"/>
                <a:sym typeface="Tw Cen MT" pitchFamily="34" charset="0"/>
              </a:rPr>
              <a:t>Conflict and war occur in countries that have previously experienced civil war</a:t>
            </a:r>
            <a:r>
              <a:rPr lang="en-US" altLang="en-US" sz="2200" smtClean="0">
                <a:latin typeface="Tw Cen MT" pitchFamily="34" charset="0"/>
                <a:sym typeface="Tw Cen MT" pitchFamily="34" charset="0"/>
              </a:rPr>
              <a:t>:  Relapse into violence in countries that have poor governance, weak institutions, high insecurity.  Some decades long. </a:t>
            </a:r>
          </a:p>
          <a:p>
            <a:pPr marL="258763" indent="-258763" defTabSz="914400" eaLnBrk="1">
              <a:spcBef>
                <a:spcPts val="2100"/>
              </a:spcBef>
              <a:buClr>
                <a:srgbClr val="DD8047"/>
              </a:buClr>
              <a:buSzPct val="60000"/>
              <a:buFont typeface="Wingdings" pitchFamily="2" charset="2"/>
              <a:buChar char="◻"/>
            </a:pPr>
            <a:r>
              <a:rPr lang="en-US" altLang="en-US" sz="2200" b="1" smtClean="0">
                <a:latin typeface="Tw Cen MT" pitchFamily="34" charset="0"/>
                <a:sym typeface="Tw Cen MT" pitchFamily="34" charset="0"/>
              </a:rPr>
              <a:t>They matter</a:t>
            </a:r>
            <a:r>
              <a:rPr lang="en-US" altLang="en-US" sz="2200" smtClean="0">
                <a:latin typeface="Tw Cen MT" pitchFamily="34" charset="0"/>
                <a:sym typeface="Tw Cen MT" pitchFamily="34" charset="0"/>
              </a:rPr>
              <a:t> because they provide safe havens for terrorists (Afghanistan, Mali, Somalia, Yemen), are major sources of drug trafficking (Guinea-Bissau, Honduras) and other ills. </a:t>
            </a:r>
            <a:endParaRPr lang="en-US" altLang="en-US" smtClean="0"/>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1"/>
          <p:cNvSpPr>
            <a:spLocks noGrp="1"/>
          </p:cNvSpPr>
          <p:nvPr>
            <p:ph type="title"/>
          </p:nvPr>
        </p:nvSpPr>
        <p:spPr bwMode="auto">
          <a:xfrm>
            <a:off x="571500" y="228600"/>
            <a:ext cx="8191500" cy="990600"/>
          </a:xfrm>
          <a:noFill/>
          <a:ln>
            <a:miter lim="800000"/>
            <a:headEnd/>
            <a:tailEnd/>
          </a:ln>
        </p:spPr>
        <p:txBody>
          <a:bodyPr vert="horz" wrap="square" lIns="0" tIns="0" rIns="0" bIns="0" numCol="1" anchor="ctr" anchorCtr="0" compatLnSpc="1">
            <a:prstTxWarp prst="textNoShape">
              <a:avLst/>
            </a:prstTxWarp>
          </a:bodyPr>
          <a:lstStyle/>
          <a:p>
            <a:pPr defTabSz="914400" eaLnBrk="1"/>
            <a:r>
              <a:rPr lang="en-US" altLang="en-US" sz="3800" b="1" smtClean="0">
                <a:latin typeface="Tw Cen MT" pitchFamily="34" charset="0"/>
                <a:sym typeface="Tw Cen MT" pitchFamily="34" charset="0"/>
              </a:rPr>
              <a:t>Violent conflict often recurs</a:t>
            </a:r>
            <a:endParaRPr lang="en-US" altLang="en-US" smtClean="0"/>
          </a:p>
        </p:txBody>
      </p:sp>
      <p:sp>
        <p:nvSpPr>
          <p:cNvPr id="91138" name="Rectangle 2"/>
          <p:cNvSpPr>
            <a:spLocks noGrp="1"/>
          </p:cNvSpPr>
          <p:nvPr>
            <p:ph type="body" idx="1"/>
          </p:nvPr>
        </p:nvSpPr>
        <p:spPr bwMode="auto">
          <a:xfrm>
            <a:off x="612775" y="1600200"/>
            <a:ext cx="8153400" cy="4525963"/>
          </a:xfrm>
          <a:noFill/>
          <a:ln>
            <a:miter lim="800000"/>
            <a:headEnd/>
            <a:tailEnd/>
          </a:ln>
        </p:spPr>
        <p:txBody>
          <a:bodyPr vert="horz" wrap="square" lIns="0" tIns="0" rIns="0" bIns="0" numCol="1" anchor="t" anchorCtr="0" compatLnSpc="1">
            <a:prstTxWarp prst="textNoShape">
              <a:avLst/>
            </a:prstTxWarp>
          </a:bodyPr>
          <a:lstStyle/>
          <a:p>
            <a:pPr marL="0" indent="0" defTabSz="914400" eaLnBrk="1">
              <a:spcBef>
                <a:spcPts val="700"/>
              </a:spcBef>
              <a:buClr>
                <a:srgbClr val="DD8047"/>
              </a:buClr>
              <a:buSzPct val="60000"/>
              <a:buFont typeface="Wingdings" pitchFamily="2" charset="2"/>
              <a:buChar char="◻"/>
            </a:pPr>
            <a:endParaRPr lang="en-US" altLang="en-US" sz="2900" smtClean="0">
              <a:solidFill>
                <a:srgbClr val="FFFFFF"/>
              </a:solidFill>
              <a:latin typeface="Tw Cen MT" pitchFamily="34" charset="0"/>
              <a:sym typeface="Tw Cen MT" pitchFamily="34" charset="0"/>
            </a:endParaRPr>
          </a:p>
          <a:p>
            <a:pPr marL="0" indent="0" defTabSz="914400" eaLnBrk="1">
              <a:spcBef>
                <a:spcPts val="700"/>
              </a:spcBef>
              <a:buClr>
                <a:srgbClr val="DD8047"/>
              </a:buClr>
              <a:buFont typeface="Wingdings" pitchFamily="2" charset="2"/>
              <a:buNone/>
            </a:pPr>
            <a:endParaRPr lang="en-US" altLang="en-US" sz="2900" smtClean="0">
              <a:solidFill>
                <a:srgbClr val="FFFFFF"/>
              </a:solidFill>
              <a:latin typeface="Tw Cen MT" pitchFamily="34" charset="0"/>
              <a:sym typeface="Tw Cen MT" pitchFamily="34" charset="0"/>
            </a:endParaRPr>
          </a:p>
          <a:p>
            <a:pPr marL="0" indent="0" defTabSz="914400" eaLnBrk="1">
              <a:spcBef>
                <a:spcPts val="700"/>
              </a:spcBef>
              <a:buClr>
                <a:srgbClr val="DD8047"/>
              </a:buClr>
              <a:buSzPct val="60000"/>
              <a:buFont typeface="Wingdings" pitchFamily="2" charset="2"/>
              <a:buChar char="◻"/>
            </a:pPr>
            <a:endParaRPr lang="en-US" altLang="en-US" sz="2900" smtClean="0">
              <a:solidFill>
                <a:srgbClr val="FFFFFF"/>
              </a:solidFill>
              <a:latin typeface="Tw Cen MT" pitchFamily="34" charset="0"/>
              <a:sym typeface="Tw Cen MT" pitchFamily="34" charset="0"/>
            </a:endParaRPr>
          </a:p>
          <a:p>
            <a:pPr marL="0" indent="0" defTabSz="914400" eaLnBrk="1">
              <a:spcBef>
                <a:spcPts val="700"/>
              </a:spcBef>
              <a:buClr>
                <a:srgbClr val="DD8047"/>
              </a:buClr>
              <a:buSzPct val="60000"/>
              <a:buFont typeface="Wingdings" pitchFamily="2" charset="2"/>
              <a:buChar char="◻"/>
            </a:pPr>
            <a:endParaRPr lang="en-US" altLang="en-US" sz="2900" smtClean="0">
              <a:solidFill>
                <a:srgbClr val="FFFFFF"/>
              </a:solidFill>
              <a:latin typeface="Tw Cen MT" pitchFamily="34" charset="0"/>
              <a:sym typeface="Tw Cen MT" pitchFamily="34" charset="0"/>
            </a:endParaRPr>
          </a:p>
          <a:p>
            <a:pPr marL="0" indent="0" defTabSz="914400" eaLnBrk="1">
              <a:spcBef>
                <a:spcPts val="700"/>
              </a:spcBef>
              <a:buClr>
                <a:srgbClr val="DD8047"/>
              </a:buClr>
              <a:buSzPct val="60000"/>
              <a:buFont typeface="Wingdings" pitchFamily="2" charset="2"/>
              <a:buChar char="◻"/>
            </a:pPr>
            <a:endParaRPr lang="en-US" altLang="en-US" sz="2900" smtClean="0">
              <a:solidFill>
                <a:srgbClr val="FFFFFF"/>
              </a:solidFill>
              <a:latin typeface="Tw Cen MT" pitchFamily="34" charset="0"/>
              <a:sym typeface="Tw Cen MT" pitchFamily="34" charset="0"/>
            </a:endParaRPr>
          </a:p>
          <a:p>
            <a:pPr marL="0" indent="0" defTabSz="914400" eaLnBrk="1">
              <a:spcBef>
                <a:spcPts val="700"/>
              </a:spcBef>
              <a:buClr>
                <a:srgbClr val="DD8047"/>
              </a:buClr>
              <a:buFont typeface="Wingdings" pitchFamily="2" charset="2"/>
              <a:buNone/>
            </a:pPr>
            <a:endParaRPr lang="en-US" altLang="en-US" sz="1400" smtClean="0">
              <a:latin typeface="Tw Cen MT" pitchFamily="34" charset="0"/>
              <a:sym typeface="Tw Cen MT" pitchFamily="34" charset="0"/>
            </a:endParaRPr>
          </a:p>
          <a:p>
            <a:pPr marL="0" indent="0" defTabSz="914400" eaLnBrk="1">
              <a:spcBef>
                <a:spcPts val="700"/>
              </a:spcBef>
              <a:buClr>
                <a:srgbClr val="DD8047"/>
              </a:buClr>
              <a:buFont typeface="Wingdings" pitchFamily="2" charset="2"/>
              <a:buNone/>
            </a:pPr>
            <a:endParaRPr lang="en-US" altLang="en-US" sz="1400" smtClean="0">
              <a:latin typeface="Tw Cen MT" pitchFamily="34" charset="0"/>
              <a:sym typeface="Tw Cen MT" pitchFamily="34" charset="0"/>
            </a:endParaRPr>
          </a:p>
          <a:p>
            <a:pPr marL="0" indent="0" defTabSz="914400" eaLnBrk="1">
              <a:spcBef>
                <a:spcPts val="700"/>
              </a:spcBef>
              <a:buClr>
                <a:srgbClr val="DD8047"/>
              </a:buClr>
              <a:buFont typeface="Wingdings" pitchFamily="2" charset="2"/>
              <a:buNone/>
            </a:pPr>
            <a:endParaRPr lang="en-US" altLang="en-US" sz="1400" smtClean="0">
              <a:latin typeface="Tw Cen MT" pitchFamily="34" charset="0"/>
              <a:sym typeface="Tw Cen MT" pitchFamily="34" charset="0"/>
            </a:endParaRPr>
          </a:p>
          <a:p>
            <a:pPr marL="0" indent="0" defTabSz="914400" eaLnBrk="1">
              <a:spcBef>
                <a:spcPts val="700"/>
              </a:spcBef>
              <a:buClr>
                <a:srgbClr val="DD8047"/>
              </a:buClr>
              <a:buFont typeface="Wingdings" pitchFamily="2" charset="2"/>
              <a:buNone/>
            </a:pPr>
            <a:endParaRPr lang="en-US" altLang="en-US" sz="1400" smtClean="0">
              <a:latin typeface="Tw Cen MT" pitchFamily="34" charset="0"/>
              <a:sym typeface="Tw Cen MT" pitchFamily="34" charset="0"/>
            </a:endParaRPr>
          </a:p>
          <a:p>
            <a:pPr marL="0" indent="0" defTabSz="914400" eaLnBrk="1">
              <a:spcBef>
                <a:spcPts val="700"/>
              </a:spcBef>
              <a:buClr>
                <a:srgbClr val="DD8047"/>
              </a:buClr>
              <a:buFont typeface="Wingdings" pitchFamily="2" charset="2"/>
              <a:buNone/>
            </a:pPr>
            <a:r>
              <a:rPr lang="en-US" altLang="en-US" sz="1400" smtClean="0">
                <a:latin typeface="Tw Cen MT" pitchFamily="34" charset="0"/>
                <a:sym typeface="Tw Cen MT" pitchFamily="34" charset="0"/>
              </a:rPr>
              <a:t>The World Bank,</a:t>
            </a:r>
            <a:r>
              <a:rPr lang="en-US" altLang="en-US" sz="1400" i="1" smtClean="0">
                <a:latin typeface="Tw Cen MT" pitchFamily="34" charset="0"/>
                <a:sym typeface="Tw Cen MT" pitchFamily="34" charset="0"/>
              </a:rPr>
              <a:t> World Development Report 2011: Conflict, Security, and Development, </a:t>
            </a:r>
            <a:r>
              <a:rPr lang="en-US" altLang="en-US" sz="1400" smtClean="0">
                <a:latin typeface="Tw Cen MT" pitchFamily="34" charset="0"/>
                <a:sym typeface="Tw Cen MT" pitchFamily="34" charset="0"/>
              </a:rPr>
              <a:t>Table F1.1</a:t>
            </a:r>
            <a:endParaRPr lang="en-US" altLang="en-US" smtClean="0"/>
          </a:p>
        </p:txBody>
      </p:sp>
      <p:pic>
        <p:nvPicPr>
          <p:cNvPr id="91139" name="Picture 3" descr="image4.png"/>
          <p:cNvPicPr>
            <a:picLocks noChangeAspect="1"/>
          </p:cNvPicPr>
          <p:nvPr/>
        </p:nvPicPr>
        <p:blipFill>
          <a:blip r:embed="rId3"/>
          <a:srcRect/>
          <a:stretch>
            <a:fillRect/>
          </a:stretch>
        </p:blipFill>
        <p:spPr bwMode="auto">
          <a:xfrm>
            <a:off x="468313" y="1268413"/>
            <a:ext cx="8207375" cy="38862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1"/>
          <p:cNvSpPr>
            <a:spLocks noGrp="1"/>
          </p:cNvSpPr>
          <p:nvPr>
            <p:ph type="title"/>
          </p:nvPr>
        </p:nvSpPr>
        <p:spPr bwMode="auto">
          <a:xfrm>
            <a:off x="571500" y="228600"/>
            <a:ext cx="8191500" cy="990600"/>
          </a:xfrm>
          <a:noFill/>
          <a:ln>
            <a:miter lim="800000"/>
            <a:headEnd/>
            <a:tailEnd/>
          </a:ln>
        </p:spPr>
        <p:txBody>
          <a:bodyPr vert="horz" wrap="square" lIns="0" tIns="0" rIns="0" bIns="0" numCol="1" anchor="ctr" anchorCtr="0" compatLnSpc="1">
            <a:prstTxWarp prst="textNoShape">
              <a:avLst/>
            </a:prstTxWarp>
          </a:bodyPr>
          <a:lstStyle/>
          <a:p>
            <a:pPr defTabSz="914400" eaLnBrk="1"/>
            <a:r>
              <a:rPr lang="en-US" altLang="en-US" sz="3800" b="1" smtClean="0">
                <a:latin typeface="Tw Cen MT" pitchFamily="34" charset="0"/>
                <a:sym typeface="Tw Cen MT" pitchFamily="34" charset="0"/>
              </a:rPr>
              <a:t>Violence disrupts development</a:t>
            </a:r>
            <a:endParaRPr lang="en-US" altLang="en-US" smtClean="0"/>
          </a:p>
        </p:txBody>
      </p:sp>
      <p:sp>
        <p:nvSpPr>
          <p:cNvPr id="93186" name="Rectangle 2"/>
          <p:cNvSpPr>
            <a:spLocks noGrp="1"/>
          </p:cNvSpPr>
          <p:nvPr>
            <p:ph type="body" idx="1"/>
          </p:nvPr>
        </p:nvSpPr>
        <p:spPr bwMode="auto">
          <a:xfrm>
            <a:off x="612775" y="1457325"/>
            <a:ext cx="8153400" cy="3916363"/>
          </a:xfrm>
          <a:noFill/>
          <a:ln>
            <a:miter lim="800000"/>
            <a:headEnd/>
            <a:tailEnd/>
          </a:ln>
        </p:spPr>
        <p:txBody>
          <a:bodyPr vert="horz" wrap="square" lIns="0" tIns="0" rIns="0" bIns="0" numCol="1" anchor="t" anchorCtr="0" compatLnSpc="1">
            <a:prstTxWarp prst="textNoShape">
              <a:avLst/>
            </a:prstTxWarp>
          </a:bodyPr>
          <a:lstStyle/>
          <a:p>
            <a:pPr marL="263525" indent="-263525" defTabSz="914400" eaLnBrk="1">
              <a:spcBef>
                <a:spcPts val="2800"/>
              </a:spcBef>
              <a:buClr>
                <a:srgbClr val="DD8047"/>
              </a:buClr>
              <a:buSzPct val="60000"/>
              <a:buFont typeface="Wingdings" pitchFamily="2" charset="2"/>
              <a:buChar char="◻"/>
            </a:pPr>
            <a:r>
              <a:rPr lang="en-US" altLang="en-US" sz="2400" b="1" smtClean="0">
                <a:latin typeface="Tw Cen MT" pitchFamily="34" charset="0"/>
                <a:sym typeface="Tw Cen MT" pitchFamily="34" charset="0"/>
              </a:rPr>
              <a:t>1.5 billion people</a:t>
            </a:r>
            <a:r>
              <a:rPr lang="en-US" altLang="en-US" sz="2400" smtClean="0">
                <a:latin typeface="Tw Cen MT" pitchFamily="34" charset="0"/>
                <a:sym typeface="Tw Cen MT" pitchFamily="34" charset="0"/>
              </a:rPr>
              <a:t> live with violence and conflict</a:t>
            </a:r>
          </a:p>
          <a:p>
            <a:pPr marL="263525" indent="-263525" defTabSz="914400" eaLnBrk="1">
              <a:spcBef>
                <a:spcPts val="2800"/>
              </a:spcBef>
              <a:buClr>
                <a:srgbClr val="DD8047"/>
              </a:buClr>
              <a:buSzPct val="60000"/>
              <a:buFont typeface="Wingdings" pitchFamily="2" charset="2"/>
              <a:buChar char="◻"/>
            </a:pPr>
            <a:r>
              <a:rPr lang="en-US" altLang="en-US" sz="2400" b="1" smtClean="0">
                <a:latin typeface="Tw Cen MT" pitchFamily="34" charset="0"/>
                <a:sym typeface="Tw Cen MT" pitchFamily="34" charset="0"/>
              </a:rPr>
              <a:t>42 million</a:t>
            </a:r>
            <a:r>
              <a:rPr lang="en-US" altLang="en-US" sz="2400" smtClean="0">
                <a:latin typeface="Tw Cen MT" pitchFamily="34" charset="0"/>
                <a:sym typeface="Tw Cen MT" pitchFamily="34" charset="0"/>
              </a:rPr>
              <a:t> </a:t>
            </a:r>
            <a:r>
              <a:rPr lang="en-US" altLang="en-US" sz="2400" b="1" smtClean="0">
                <a:latin typeface="Tw Cen MT" pitchFamily="34" charset="0"/>
                <a:sym typeface="Tw Cen MT" pitchFamily="34" charset="0"/>
              </a:rPr>
              <a:t>people </a:t>
            </a:r>
            <a:r>
              <a:rPr lang="en-US" altLang="en-US" sz="2400" smtClean="0">
                <a:latin typeface="Tw Cen MT" pitchFamily="34" charset="0"/>
                <a:sym typeface="Tw Cen MT" pitchFamily="34" charset="0"/>
              </a:rPr>
              <a:t>are displaced as result </a:t>
            </a:r>
          </a:p>
          <a:p>
            <a:pPr marL="263525" indent="-263525" defTabSz="914400" eaLnBrk="1">
              <a:spcBef>
                <a:spcPts val="2800"/>
              </a:spcBef>
              <a:buClr>
                <a:srgbClr val="DD8047"/>
              </a:buClr>
              <a:buSzPct val="60000"/>
              <a:buFont typeface="Wingdings" pitchFamily="2" charset="2"/>
              <a:buChar char="◻"/>
            </a:pPr>
            <a:r>
              <a:rPr lang="en-US" altLang="en-US" sz="2400" b="1" smtClean="0">
                <a:latin typeface="Tw Cen MT" pitchFamily="34" charset="0"/>
                <a:sym typeface="Tw Cen MT" pitchFamily="34" charset="0"/>
              </a:rPr>
              <a:t>Poverty is 20% higher</a:t>
            </a:r>
            <a:r>
              <a:rPr lang="en-US" altLang="en-US" sz="2400" smtClean="0">
                <a:latin typeface="Tw Cen MT" pitchFamily="34" charset="0"/>
                <a:sym typeface="Tw Cen MT" pitchFamily="34" charset="0"/>
              </a:rPr>
              <a:t> in conflict countries</a:t>
            </a:r>
          </a:p>
          <a:p>
            <a:pPr marL="263525" indent="-263525" defTabSz="914400" eaLnBrk="1">
              <a:spcBef>
                <a:spcPts val="2800"/>
              </a:spcBef>
              <a:buClr>
                <a:srgbClr val="DD8047"/>
              </a:buClr>
              <a:buSzPct val="60000"/>
              <a:buFont typeface="Wingdings" pitchFamily="2" charset="2"/>
              <a:buChar char="◻"/>
            </a:pPr>
            <a:r>
              <a:rPr lang="en-US" altLang="en-US" sz="2400" smtClean="0">
                <a:latin typeface="Tw Cen MT" pitchFamily="34" charset="0"/>
                <a:sym typeface="Tw Cen MT" pitchFamily="34" charset="0"/>
              </a:rPr>
              <a:t>Countries with negligible or no violence - major decline in poverty between 1981 and 2005;  </a:t>
            </a:r>
            <a:r>
              <a:rPr lang="en-US" altLang="en-US" sz="2400" b="1" smtClean="0">
                <a:latin typeface="Tw Cen MT" pitchFamily="34" charset="0"/>
                <a:sym typeface="Tw Cen MT" pitchFamily="34" charset="0"/>
              </a:rPr>
              <a:t>in conflict-affected countries, poverty remained constant</a:t>
            </a:r>
            <a:r>
              <a:rPr lang="en-US" altLang="en-US" sz="2400" smtClean="0">
                <a:latin typeface="Tw Cen MT" pitchFamily="34" charset="0"/>
                <a:sym typeface="Tw Cen MT" pitchFamily="34" charset="0"/>
              </a:rPr>
              <a:t> over the same period.  Most post conflict countries have not achieved a single MDG!</a:t>
            </a:r>
            <a:endParaRPr lang="en-US" altLang="en-US" smtClean="0"/>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
      <a:dk1>
        <a:srgbClr val="000000"/>
      </a:dk1>
      <a:lt1>
        <a:srgbClr val="FFFFFF"/>
      </a:lt1>
      <a:dk2>
        <a:srgbClr val="A7A7A7"/>
      </a:dk2>
      <a:lt2>
        <a:srgbClr val="535353"/>
      </a:lt2>
      <a:accent1>
        <a:srgbClr val="94B6D2"/>
      </a:accent1>
      <a:accent2>
        <a:srgbClr val="DD8047"/>
      </a:accent2>
      <a:accent3>
        <a:srgbClr val="FFFFFF"/>
      </a:accent3>
      <a:accent4>
        <a:srgbClr val="000000"/>
      </a:accent4>
      <a:accent5>
        <a:srgbClr val="C8D7E5"/>
      </a:accent5>
      <a:accent6>
        <a:srgbClr val="C8733F"/>
      </a:accent6>
      <a:hlink>
        <a:srgbClr val="0000FF"/>
      </a:hlink>
      <a:folHlink>
        <a:srgbClr val="FF00FF"/>
      </a:folHlink>
    </a:clrScheme>
    <a:fontScheme name="Office Theme">
      <a:majorFont>
        <a:latin typeface="Helvetica"/>
        <a:ea typeface="Helvetica"/>
        <a:cs typeface="Helvetica"/>
      </a:majorFont>
      <a:minorFont>
        <a:latin typeface="Helvetica"/>
        <a:ea typeface="Helvetica"/>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94B6D2"/>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45719" tIns="45719" rIns="45719" bIns="45719" numCol="1" anchor="ctr"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4400" b="0" i="0" u="none" strike="noStrike" cap="none" normalizeH="0" baseline="-25000" smtClean="0">
            <a:ln>
              <a:noFill/>
            </a:ln>
            <a:solidFill>
              <a:srgbClr val="775F55"/>
            </a:solidFill>
            <a:effectLst/>
            <a:latin typeface="Tw Cen MT" charset="0"/>
            <a:ea typeface="Tw Cen MT" charset="0"/>
            <a:cs typeface="Tw Cen MT" charset="0"/>
            <a:sym typeface="Tw Cen MT" charset="0"/>
          </a:defRPr>
        </a:defPPr>
      </a:lstStyle>
    </a:spDef>
    <a:lnDef>
      <a:spPr bwMode="auto">
        <a:xfrm>
          <a:off x="0" y="0"/>
          <a:ext cx="1" cy="1"/>
        </a:xfrm>
        <a:custGeom>
          <a:avLst/>
          <a:gdLst/>
          <a:ahLst/>
          <a:cxnLst/>
          <a:rect l="0" t="0" r="0" b="0"/>
          <a:pathLst/>
        </a:custGeom>
        <a:solidFill>
          <a:srgbClr val="FFFFFF"/>
        </a:solidFill>
        <a:ln w="25400" cap="flat" cmpd="sng" algn="ctr">
          <a:solidFill>
            <a:srgbClr val="94B6D2"/>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45719" tIns="45719" rIns="45719" bIns="45719" numCol="1" anchor="ctr"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4400" b="0" i="0" u="none" strike="noStrike" cap="none" normalizeH="0" baseline="-25000" smtClean="0">
            <a:ln>
              <a:noFill/>
            </a:ln>
            <a:solidFill>
              <a:srgbClr val="775F55"/>
            </a:solidFill>
            <a:effectLst/>
            <a:latin typeface="Tw Cen MT" charset="0"/>
            <a:ea typeface="Tw Cen MT" charset="0"/>
            <a:cs typeface="Tw Cen MT" charset="0"/>
            <a:sym typeface="Tw Cen MT" charset="0"/>
          </a:defRPr>
        </a:defPPr>
      </a:lstStyle>
    </a:lnDef>
  </a:objectDefaults>
  <a:extraClrSchemeLst/>
</a:theme>
</file>

<file path=ppt/theme/theme2.xml><?xml version="1.0" encoding="utf-8"?>
<a:theme xmlns:a="http://schemas.openxmlformats.org/drawingml/2006/main" name="1_Office Theme">
  <a:themeElements>
    <a:clrScheme name="">
      <a:dk1>
        <a:srgbClr val="000000"/>
      </a:dk1>
      <a:lt1>
        <a:srgbClr val="FFFFFF"/>
      </a:lt1>
      <a:dk2>
        <a:srgbClr val="A7A7A7"/>
      </a:dk2>
      <a:lt2>
        <a:srgbClr val="535353"/>
      </a:lt2>
      <a:accent1>
        <a:srgbClr val="94B6D2"/>
      </a:accent1>
      <a:accent2>
        <a:srgbClr val="DD8047"/>
      </a:accent2>
      <a:accent3>
        <a:srgbClr val="FFFFFF"/>
      </a:accent3>
      <a:accent4>
        <a:srgbClr val="000000"/>
      </a:accent4>
      <a:accent5>
        <a:srgbClr val="C8D7E5"/>
      </a:accent5>
      <a:accent6>
        <a:srgbClr val="C8733F"/>
      </a:accent6>
      <a:hlink>
        <a:srgbClr val="0000FF"/>
      </a:hlink>
      <a:folHlink>
        <a:srgbClr val="FF00FF"/>
      </a:folHlink>
    </a:clrScheme>
    <a:fontScheme name="Office Theme">
      <a:majorFont>
        <a:latin typeface="Helvetica"/>
        <a:ea typeface="Helvetica"/>
        <a:cs typeface="Helvetica"/>
      </a:majorFont>
      <a:minorFont>
        <a:latin typeface="Helvetica"/>
        <a:ea typeface="Helvetica"/>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94B6D2"/>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45719" tIns="45719" rIns="45719" bIns="45719" numCol="1" anchor="ctr"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4400" b="0" i="0" u="none" strike="noStrike" cap="none" normalizeH="0" baseline="-25000" smtClean="0">
            <a:ln>
              <a:noFill/>
            </a:ln>
            <a:solidFill>
              <a:srgbClr val="775F55"/>
            </a:solidFill>
            <a:effectLst/>
            <a:latin typeface="Tw Cen MT" charset="0"/>
            <a:ea typeface="Tw Cen MT" charset="0"/>
            <a:cs typeface="Tw Cen MT" charset="0"/>
            <a:sym typeface="Tw Cen MT" charset="0"/>
          </a:defRPr>
        </a:defPPr>
      </a:lstStyle>
    </a:spDef>
    <a:lnDef>
      <a:spPr bwMode="auto">
        <a:xfrm>
          <a:off x="0" y="0"/>
          <a:ext cx="1" cy="1"/>
        </a:xfrm>
        <a:custGeom>
          <a:avLst/>
          <a:gdLst/>
          <a:ahLst/>
          <a:cxnLst/>
          <a:rect l="0" t="0" r="0" b="0"/>
          <a:pathLst/>
        </a:custGeom>
        <a:solidFill>
          <a:srgbClr val="FFFFFF"/>
        </a:solidFill>
        <a:ln w="25400" cap="flat" cmpd="sng" algn="ctr">
          <a:solidFill>
            <a:srgbClr val="94B6D2"/>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45719" tIns="45719" rIns="45719" bIns="45719" numCol="1" anchor="ctr"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4400" b="0" i="0" u="none" strike="noStrike" cap="none" normalizeH="0" baseline="-25000" smtClean="0">
            <a:ln>
              <a:noFill/>
            </a:ln>
            <a:solidFill>
              <a:srgbClr val="775F55"/>
            </a:solidFill>
            <a:effectLst/>
            <a:latin typeface="Tw Cen MT" charset="0"/>
            <a:ea typeface="Tw Cen MT" charset="0"/>
            <a:cs typeface="Tw Cen MT" charset="0"/>
            <a:sym typeface="Tw Cen MT" charset="0"/>
          </a:defRPr>
        </a:defPPr>
      </a:lstStyle>
    </a:lnDef>
  </a:objectDefaults>
  <a:extraClrSchemeLst/>
</a:theme>
</file>

<file path=ppt/theme/theme3.xml><?xml version="1.0" encoding="utf-8"?>
<a:theme xmlns:a="http://schemas.openxmlformats.org/drawingml/2006/main" name="2_Office Theme">
  <a:themeElements>
    <a:clrScheme name="">
      <a:dk1>
        <a:srgbClr val="000000"/>
      </a:dk1>
      <a:lt1>
        <a:srgbClr val="FFFFFF"/>
      </a:lt1>
      <a:dk2>
        <a:srgbClr val="A7A7A7"/>
      </a:dk2>
      <a:lt2>
        <a:srgbClr val="535353"/>
      </a:lt2>
      <a:accent1>
        <a:srgbClr val="94B6D2"/>
      </a:accent1>
      <a:accent2>
        <a:srgbClr val="DD8047"/>
      </a:accent2>
      <a:accent3>
        <a:srgbClr val="FFFFFF"/>
      </a:accent3>
      <a:accent4>
        <a:srgbClr val="000000"/>
      </a:accent4>
      <a:accent5>
        <a:srgbClr val="C8D7E5"/>
      </a:accent5>
      <a:accent6>
        <a:srgbClr val="C8733F"/>
      </a:accent6>
      <a:hlink>
        <a:srgbClr val="0000FF"/>
      </a:hlink>
      <a:folHlink>
        <a:srgbClr val="FF00FF"/>
      </a:folHlink>
    </a:clrScheme>
    <a:fontScheme name="Office Theme">
      <a:majorFont>
        <a:latin typeface="Helvetica"/>
        <a:ea typeface="Helvetica"/>
        <a:cs typeface="Helvetica"/>
      </a:majorFont>
      <a:minorFont>
        <a:latin typeface="Helvetica"/>
        <a:ea typeface="Helvetica"/>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94B6D2"/>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45719" tIns="45719" rIns="45719" bIns="45719" numCol="1" anchor="ctr"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4400" b="0" i="0" u="none" strike="noStrike" cap="none" normalizeH="0" baseline="-25000" smtClean="0">
            <a:ln>
              <a:noFill/>
            </a:ln>
            <a:solidFill>
              <a:srgbClr val="775F55"/>
            </a:solidFill>
            <a:effectLst/>
            <a:latin typeface="Tw Cen MT" charset="0"/>
            <a:ea typeface="Tw Cen MT" charset="0"/>
            <a:cs typeface="Tw Cen MT" charset="0"/>
            <a:sym typeface="Tw Cen MT" charset="0"/>
          </a:defRPr>
        </a:defPPr>
      </a:lstStyle>
    </a:spDef>
    <a:lnDef>
      <a:spPr bwMode="auto">
        <a:xfrm>
          <a:off x="0" y="0"/>
          <a:ext cx="1" cy="1"/>
        </a:xfrm>
        <a:custGeom>
          <a:avLst/>
          <a:gdLst/>
          <a:ahLst/>
          <a:cxnLst/>
          <a:rect l="0" t="0" r="0" b="0"/>
          <a:pathLst/>
        </a:custGeom>
        <a:solidFill>
          <a:srgbClr val="FFFFFF"/>
        </a:solidFill>
        <a:ln w="25400" cap="flat" cmpd="sng" algn="ctr">
          <a:solidFill>
            <a:srgbClr val="94B6D2"/>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45719" tIns="45719" rIns="45719" bIns="45719" numCol="1" anchor="ctr"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4400" b="0" i="0" u="none" strike="noStrike" cap="none" normalizeH="0" baseline="-25000" smtClean="0">
            <a:ln>
              <a:noFill/>
            </a:ln>
            <a:solidFill>
              <a:srgbClr val="775F55"/>
            </a:solidFill>
            <a:effectLst/>
            <a:latin typeface="Tw Cen MT" charset="0"/>
            <a:ea typeface="Tw Cen MT" charset="0"/>
            <a:cs typeface="Tw Cen MT" charset="0"/>
            <a:sym typeface="Tw Cen MT" charset="0"/>
          </a:defRPr>
        </a:defPPr>
      </a:lstStyle>
    </a:lnDef>
  </a:objectDefaults>
  <a:extraClrSchemeLst/>
</a:theme>
</file>

<file path=ppt/theme/theme4.xml><?xml version="1.0" encoding="utf-8"?>
<a:theme xmlns:a="http://schemas.openxmlformats.org/drawingml/2006/main" name="3_Office Theme">
  <a:themeElements>
    <a:clrScheme name="">
      <a:dk1>
        <a:srgbClr val="000000"/>
      </a:dk1>
      <a:lt1>
        <a:srgbClr val="FFFFFF"/>
      </a:lt1>
      <a:dk2>
        <a:srgbClr val="A7A7A7"/>
      </a:dk2>
      <a:lt2>
        <a:srgbClr val="535353"/>
      </a:lt2>
      <a:accent1>
        <a:srgbClr val="94B6D2"/>
      </a:accent1>
      <a:accent2>
        <a:srgbClr val="DD8047"/>
      </a:accent2>
      <a:accent3>
        <a:srgbClr val="FFFFFF"/>
      </a:accent3>
      <a:accent4>
        <a:srgbClr val="000000"/>
      </a:accent4>
      <a:accent5>
        <a:srgbClr val="C8D7E5"/>
      </a:accent5>
      <a:accent6>
        <a:srgbClr val="C8733F"/>
      </a:accent6>
      <a:hlink>
        <a:srgbClr val="0000FF"/>
      </a:hlink>
      <a:folHlink>
        <a:srgbClr val="FF00FF"/>
      </a:folHlink>
    </a:clrScheme>
    <a:fontScheme name="Office Theme">
      <a:majorFont>
        <a:latin typeface="Helvetica"/>
        <a:ea typeface="Helvetica"/>
        <a:cs typeface="Helvetica"/>
      </a:majorFont>
      <a:minorFont>
        <a:latin typeface="Helvetica"/>
        <a:ea typeface="Helvetica"/>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94B6D2"/>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45719" tIns="45719" rIns="45719" bIns="45719" numCol="1" anchor="ctr"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4400" b="0" i="0" u="none" strike="noStrike" cap="none" normalizeH="0" baseline="-25000" smtClean="0">
            <a:ln>
              <a:noFill/>
            </a:ln>
            <a:solidFill>
              <a:srgbClr val="775F55"/>
            </a:solidFill>
            <a:effectLst/>
            <a:latin typeface="Tw Cen MT" charset="0"/>
            <a:ea typeface="Tw Cen MT" charset="0"/>
            <a:cs typeface="Tw Cen MT" charset="0"/>
            <a:sym typeface="Tw Cen MT" charset="0"/>
          </a:defRPr>
        </a:defPPr>
      </a:lstStyle>
    </a:spDef>
    <a:lnDef>
      <a:spPr bwMode="auto">
        <a:xfrm>
          <a:off x="0" y="0"/>
          <a:ext cx="1" cy="1"/>
        </a:xfrm>
        <a:custGeom>
          <a:avLst/>
          <a:gdLst/>
          <a:ahLst/>
          <a:cxnLst/>
          <a:rect l="0" t="0" r="0" b="0"/>
          <a:pathLst/>
        </a:custGeom>
        <a:solidFill>
          <a:srgbClr val="FFFFFF"/>
        </a:solidFill>
        <a:ln w="25400" cap="flat" cmpd="sng" algn="ctr">
          <a:solidFill>
            <a:srgbClr val="94B6D2"/>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45719" tIns="45719" rIns="45719" bIns="45719" numCol="1" anchor="ctr"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4400" b="0" i="0" u="none" strike="noStrike" cap="none" normalizeH="0" baseline="-25000" smtClean="0">
            <a:ln>
              <a:noFill/>
            </a:ln>
            <a:solidFill>
              <a:srgbClr val="775F55"/>
            </a:solidFill>
            <a:effectLst/>
            <a:latin typeface="Tw Cen MT" charset="0"/>
            <a:ea typeface="Tw Cen MT" charset="0"/>
            <a:cs typeface="Tw Cen MT" charset="0"/>
            <a:sym typeface="Tw Cen MT" charset="0"/>
          </a:defRPr>
        </a:defPPr>
      </a:lstStyle>
    </a:lnDef>
  </a:objectDefaults>
  <a:extraClrSchemeLst/>
</a:theme>
</file>

<file path=ppt/theme/theme5.xml><?xml version="1.0" encoding="utf-8"?>
<a:theme xmlns:a="http://schemas.openxmlformats.org/drawingml/2006/main" name="4_Office Theme">
  <a:themeElements>
    <a:clrScheme name="">
      <a:dk1>
        <a:srgbClr val="000000"/>
      </a:dk1>
      <a:lt1>
        <a:srgbClr val="FFFFFF"/>
      </a:lt1>
      <a:dk2>
        <a:srgbClr val="A7A7A7"/>
      </a:dk2>
      <a:lt2>
        <a:srgbClr val="535353"/>
      </a:lt2>
      <a:accent1>
        <a:srgbClr val="94B6D2"/>
      </a:accent1>
      <a:accent2>
        <a:srgbClr val="DD8047"/>
      </a:accent2>
      <a:accent3>
        <a:srgbClr val="FFFFFF"/>
      </a:accent3>
      <a:accent4>
        <a:srgbClr val="000000"/>
      </a:accent4>
      <a:accent5>
        <a:srgbClr val="C8D7E5"/>
      </a:accent5>
      <a:accent6>
        <a:srgbClr val="C8733F"/>
      </a:accent6>
      <a:hlink>
        <a:srgbClr val="0000FF"/>
      </a:hlink>
      <a:folHlink>
        <a:srgbClr val="FF00FF"/>
      </a:folHlink>
    </a:clrScheme>
    <a:fontScheme name="Office Theme">
      <a:majorFont>
        <a:latin typeface="Helvetica"/>
        <a:ea typeface="Helvetica"/>
        <a:cs typeface="Helvetica"/>
      </a:majorFont>
      <a:minorFont>
        <a:latin typeface="Helvetica"/>
        <a:ea typeface="Helvetica"/>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94B6D2"/>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45719" tIns="45719" rIns="45719" bIns="45719" numCol="1" anchor="ctr"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4400" b="0" i="0" u="none" strike="noStrike" cap="none" normalizeH="0" baseline="-25000" smtClean="0">
            <a:ln>
              <a:noFill/>
            </a:ln>
            <a:solidFill>
              <a:srgbClr val="775F55"/>
            </a:solidFill>
            <a:effectLst/>
            <a:latin typeface="Tw Cen MT" charset="0"/>
            <a:ea typeface="Tw Cen MT" charset="0"/>
            <a:cs typeface="Tw Cen MT" charset="0"/>
            <a:sym typeface="Tw Cen MT" charset="0"/>
          </a:defRPr>
        </a:defPPr>
      </a:lstStyle>
    </a:spDef>
    <a:lnDef>
      <a:spPr bwMode="auto">
        <a:xfrm>
          <a:off x="0" y="0"/>
          <a:ext cx="1" cy="1"/>
        </a:xfrm>
        <a:custGeom>
          <a:avLst/>
          <a:gdLst/>
          <a:ahLst/>
          <a:cxnLst/>
          <a:rect l="0" t="0" r="0" b="0"/>
          <a:pathLst/>
        </a:custGeom>
        <a:solidFill>
          <a:srgbClr val="FFFFFF"/>
        </a:solidFill>
        <a:ln w="25400" cap="flat" cmpd="sng" algn="ctr">
          <a:solidFill>
            <a:srgbClr val="94B6D2"/>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45719" tIns="45719" rIns="45719" bIns="45719" numCol="1" anchor="ctr"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4400" b="0" i="0" u="none" strike="noStrike" cap="none" normalizeH="0" baseline="-25000" smtClean="0">
            <a:ln>
              <a:noFill/>
            </a:ln>
            <a:solidFill>
              <a:srgbClr val="775F55"/>
            </a:solidFill>
            <a:effectLst/>
            <a:latin typeface="Tw Cen MT" charset="0"/>
            <a:ea typeface="Tw Cen MT" charset="0"/>
            <a:cs typeface="Tw Cen MT" charset="0"/>
            <a:sym typeface="Tw Cen MT" charset="0"/>
          </a:defRPr>
        </a:defPPr>
      </a:lstStyle>
    </a:lnDef>
  </a:objectDefaults>
  <a:extraClrSchemeLst/>
</a:theme>
</file>

<file path=ppt/theme/theme6.xml><?xml version="1.0" encoding="utf-8"?>
<a:theme xmlns:a="http://schemas.openxmlformats.org/drawingml/2006/main" name="5_Office Theme">
  <a:themeElements>
    <a:clrScheme name="">
      <a:dk1>
        <a:srgbClr val="000000"/>
      </a:dk1>
      <a:lt1>
        <a:srgbClr val="FFFFFF"/>
      </a:lt1>
      <a:dk2>
        <a:srgbClr val="A7A7A7"/>
      </a:dk2>
      <a:lt2>
        <a:srgbClr val="535353"/>
      </a:lt2>
      <a:accent1>
        <a:srgbClr val="94B6D2"/>
      </a:accent1>
      <a:accent2>
        <a:srgbClr val="DD8047"/>
      </a:accent2>
      <a:accent3>
        <a:srgbClr val="FFFFFF"/>
      </a:accent3>
      <a:accent4>
        <a:srgbClr val="000000"/>
      </a:accent4>
      <a:accent5>
        <a:srgbClr val="C8D7E5"/>
      </a:accent5>
      <a:accent6>
        <a:srgbClr val="C8733F"/>
      </a:accent6>
      <a:hlink>
        <a:srgbClr val="0000FF"/>
      </a:hlink>
      <a:folHlink>
        <a:srgbClr val="FF00FF"/>
      </a:folHlink>
    </a:clrScheme>
    <a:fontScheme name="Office Theme">
      <a:majorFont>
        <a:latin typeface="Helvetica"/>
        <a:ea typeface="Helvetica"/>
        <a:cs typeface="Helvetica"/>
      </a:majorFont>
      <a:minorFont>
        <a:latin typeface="Helvetica"/>
        <a:ea typeface="Helvetica"/>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94B6D2"/>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45719" tIns="45719" rIns="45719" bIns="45719" numCol="1" anchor="ctr"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4400" b="0" i="0" u="none" strike="noStrike" cap="none" normalizeH="0" baseline="-25000" smtClean="0">
            <a:ln>
              <a:noFill/>
            </a:ln>
            <a:solidFill>
              <a:srgbClr val="775F55"/>
            </a:solidFill>
            <a:effectLst/>
            <a:latin typeface="Tw Cen MT" charset="0"/>
            <a:ea typeface="Tw Cen MT" charset="0"/>
            <a:cs typeface="Tw Cen MT" charset="0"/>
            <a:sym typeface="Tw Cen MT" charset="0"/>
          </a:defRPr>
        </a:defPPr>
      </a:lstStyle>
    </a:spDef>
    <a:lnDef>
      <a:spPr bwMode="auto">
        <a:xfrm>
          <a:off x="0" y="0"/>
          <a:ext cx="1" cy="1"/>
        </a:xfrm>
        <a:custGeom>
          <a:avLst/>
          <a:gdLst/>
          <a:ahLst/>
          <a:cxnLst/>
          <a:rect l="0" t="0" r="0" b="0"/>
          <a:pathLst/>
        </a:custGeom>
        <a:solidFill>
          <a:srgbClr val="FFFFFF"/>
        </a:solidFill>
        <a:ln w="25400" cap="flat" cmpd="sng" algn="ctr">
          <a:solidFill>
            <a:srgbClr val="94B6D2"/>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45719" tIns="45719" rIns="45719" bIns="45719" numCol="1" anchor="ctr"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4400" b="0" i="0" u="none" strike="noStrike" cap="none" normalizeH="0" baseline="-25000" smtClean="0">
            <a:ln>
              <a:noFill/>
            </a:ln>
            <a:solidFill>
              <a:srgbClr val="775F55"/>
            </a:solidFill>
            <a:effectLst/>
            <a:latin typeface="Tw Cen MT" charset="0"/>
            <a:ea typeface="Tw Cen MT" charset="0"/>
            <a:cs typeface="Tw Cen MT" charset="0"/>
            <a:sym typeface="Tw Cen MT" charset="0"/>
          </a:defRPr>
        </a:defPPr>
      </a:lst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A7A7A7"/>
      </a:dk2>
      <a:lt2>
        <a:srgbClr val="535353"/>
      </a:lt2>
      <a:accent1>
        <a:srgbClr val="94B6D2"/>
      </a:accent1>
      <a:accent2>
        <a:srgbClr val="DD8047"/>
      </a:accent2>
      <a:accent3>
        <a:srgbClr val="FFFFFF"/>
      </a:accent3>
      <a:accent4>
        <a:srgbClr val="000000"/>
      </a:accent4>
      <a:accent5>
        <a:srgbClr val="C8D7E5"/>
      </a:accent5>
      <a:accent6>
        <a:srgbClr val="C8733F"/>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1673</TotalTime>
  <Words>1520</Words>
  <Application>Microsoft Office PowerPoint</Application>
  <PresentationFormat>On-screen Show (4:3)</PresentationFormat>
  <Paragraphs>261</Paragraphs>
  <Slides>30</Slides>
  <Notes>30</Notes>
  <HiddenSlides>0</HiddenSlides>
  <MMClips>0</MMClips>
  <ScaleCrop>false</ScaleCrop>
  <HeadingPairs>
    <vt:vector size="8" baseType="variant">
      <vt:variant>
        <vt:lpstr>Gebruikte lettertypen</vt:lpstr>
      </vt:variant>
      <vt:variant>
        <vt:i4>10</vt:i4>
      </vt:variant>
      <vt:variant>
        <vt:lpstr>Ontwerpsjabloon</vt:lpstr>
      </vt:variant>
      <vt:variant>
        <vt:i4>6</vt:i4>
      </vt:variant>
      <vt:variant>
        <vt:lpstr>Ingesloten OLE-bronprogramma's</vt:lpstr>
      </vt:variant>
      <vt:variant>
        <vt:i4>1</vt:i4>
      </vt:variant>
      <vt:variant>
        <vt:lpstr>Diatitels</vt:lpstr>
      </vt:variant>
      <vt:variant>
        <vt:i4>30</vt:i4>
      </vt:variant>
    </vt:vector>
  </HeadingPairs>
  <TitlesOfParts>
    <vt:vector size="47" baseType="lpstr">
      <vt:lpstr>Tw Cen MT</vt:lpstr>
      <vt:lpstr>Arial</vt:lpstr>
      <vt:lpstr>Helvetica</vt:lpstr>
      <vt:lpstr>Avenir Roman</vt:lpstr>
      <vt:lpstr>Wingdings</vt:lpstr>
      <vt:lpstr>Wingdings 2</vt:lpstr>
      <vt:lpstr>Arial Bold</vt:lpstr>
      <vt:lpstr>MS PGothic</vt:lpstr>
      <vt:lpstr>Trebuchet MS</vt:lpstr>
      <vt:lpstr>Calibri</vt:lpstr>
      <vt:lpstr>Office Theme</vt:lpstr>
      <vt:lpstr>1_Office Theme</vt:lpstr>
      <vt:lpstr>2_Office Theme</vt:lpstr>
      <vt:lpstr>3_Office Theme</vt:lpstr>
      <vt:lpstr>4_Office Theme</vt:lpstr>
      <vt:lpstr>5_Office Theme</vt:lpstr>
      <vt:lpstr>Chart</vt:lpstr>
      <vt:lpstr>Dia 1</vt:lpstr>
      <vt:lpstr>Introduction</vt:lpstr>
      <vt:lpstr>Dia 3</vt:lpstr>
      <vt:lpstr>Peacekeeping vs peacebuilding</vt:lpstr>
      <vt:lpstr>Why is Peacebuilding Important?</vt:lpstr>
      <vt:lpstr>Less war, fewer coups, more democracy</vt:lpstr>
      <vt:lpstr>But the problem of state fragility persists</vt:lpstr>
      <vt:lpstr>Violent conflict often recurs</vt:lpstr>
      <vt:lpstr>Violence disrupts development</vt:lpstr>
      <vt:lpstr>Violence slows decline in poverty</vt:lpstr>
      <vt:lpstr>A typical post-conflict country…</vt:lpstr>
      <vt:lpstr>What is Peacebuilding?</vt:lpstr>
      <vt:lpstr>Peacebuilding is a schlep</vt:lpstr>
      <vt:lpstr>Root causes and solutions</vt:lpstr>
      <vt:lpstr>How?</vt:lpstr>
      <vt:lpstr>The UN peacebuilding architecture</vt:lpstr>
      <vt:lpstr>Peacebuilding strategic entry points</vt:lpstr>
      <vt:lpstr>The missing link!</vt:lpstr>
      <vt:lpstr>Women are the ultimate victims of conflict…</vt:lpstr>
      <vt:lpstr>… but also the ultimate “agents of change”</vt:lpstr>
      <vt:lpstr>Evolution of normative framework</vt:lpstr>
      <vt:lpstr>The UN’s 7-Point Action Plan (7PAP)</vt:lpstr>
      <vt:lpstr>Peacebuilding’s in-built bias </vt:lpstr>
      <vt:lpstr>Towards a new paradigm</vt:lpstr>
      <vt:lpstr>Women’s innate interest for peace</vt:lpstr>
      <vt:lpstr>Dia 26</vt:lpstr>
      <vt:lpstr>Women in parliaments post-conflict, first and recent elections</vt:lpstr>
      <vt:lpstr>When women are elected…</vt:lpstr>
      <vt:lpstr>Implementation Challenges</vt:lpstr>
      <vt:lpstr>Dia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Rishan Ghebreigziabher</dc:creator>
  <cp:lastModifiedBy>petra</cp:lastModifiedBy>
  <cp:revision>36</cp:revision>
  <cp:lastPrinted>2014-02-27T16:52:34Z</cp:lastPrinted>
  <dcterms:modified xsi:type="dcterms:W3CDTF">2014-03-09T13:23:35Z</dcterms:modified>
</cp:coreProperties>
</file>